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35" r:id="rId2"/>
    <p:sldId id="339" r:id="rId3"/>
    <p:sldId id="340" r:id="rId4"/>
    <p:sldId id="342" r:id="rId5"/>
    <p:sldId id="336" r:id="rId6"/>
    <p:sldId id="337" r:id="rId7"/>
    <p:sldId id="33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AB05"/>
    <a:srgbClr val="001945"/>
    <a:srgbClr val="4B66A6"/>
    <a:srgbClr val="607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0" autoAdjust="0"/>
  </p:normalViewPr>
  <p:slideViewPr>
    <p:cSldViewPr snapToObjects="1">
      <p:cViewPr>
        <p:scale>
          <a:sx n="100" d="100"/>
          <a:sy n="100" d="100"/>
        </p:scale>
        <p:origin x="-43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4E0E5F-2FC0-254A-B1A8-028783062CA8}" type="datetime1">
              <a:rPr lang="en-US" smtClean="0"/>
              <a:pPr/>
              <a:t>1/17/12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A05ACD-1A34-5945-A275-C097CE63C88C}" type="slidenum">
              <a:rPr lang="en-US" smtClean="0"/>
              <a:pPr/>
              <a:t>‹#›</a:t>
            </a:fld>
            <a:endParaRPr lang="en-US"/>
          </a:p>
        </p:txBody>
      </p:sp>
    </p:spTree>
    <p:extLst>
      <p:ext uri="{BB962C8B-B14F-4D97-AF65-F5344CB8AC3E}">
        <p14:creationId xmlns:p14="http://schemas.microsoft.com/office/powerpoint/2010/main" val="3236390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3057B-6F34-1949-8AFB-4CF18C196AED}" type="datetime1">
              <a:rPr lang="en-US" smtClean="0"/>
              <a:pPr/>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3AE57-7EE0-B64A-926E-EC6AF342440A}" type="slidenum">
              <a:rPr lang="en-US" smtClean="0"/>
              <a:pPr/>
              <a:t>‹#›</a:t>
            </a:fld>
            <a:endParaRPr lang="en-US"/>
          </a:p>
        </p:txBody>
      </p:sp>
    </p:spTree>
    <p:extLst>
      <p:ext uri="{BB962C8B-B14F-4D97-AF65-F5344CB8AC3E}">
        <p14:creationId xmlns:p14="http://schemas.microsoft.com/office/powerpoint/2010/main" val="18599500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5BD321-385F-C841-BF26-AC2DB3683D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jpeg"/><Relationship Id="rId15" Type="http://schemas.openxmlformats.org/officeDocument/2006/relationships/image" Target="../media/image3.jpg"/><Relationship Id="rId16" Type="http://schemas.openxmlformats.org/officeDocument/2006/relationships/image" Target="../media/image4.png"/><Relationship Id="rId17"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B66A6"/>
            </a:gs>
            <a:gs pos="40000">
              <a:srgbClr val="001945"/>
            </a:gs>
          </a:gsLst>
          <a:lin ang="55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evl_transparent.emf"/>
          <p:cNvPicPr>
            <a:picLocks noChangeAspect="1"/>
          </p:cNvPicPr>
          <p:nvPr/>
        </p:nvPicPr>
        <p:blipFill>
          <a:blip r:embed="rId13"/>
          <a:stretch>
            <a:fillRect/>
          </a:stretch>
        </p:blipFill>
        <p:spPr>
          <a:xfrm>
            <a:off x="76200" y="6317905"/>
            <a:ext cx="851025" cy="457200"/>
          </a:xfrm>
          <a:prstGeom prst="rect">
            <a:avLst/>
          </a:prstGeom>
        </p:spPr>
      </p:pic>
      <p:pic>
        <p:nvPicPr>
          <p:cNvPr id="13" name="Picture 14" descr="GLIF-logo-color-Black_B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82337" y="6317905"/>
            <a:ext cx="6092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tarLight_BG.BlackRed.jpg"/>
          <p:cNvPicPr>
            <a:picLocks noChangeAspect="1"/>
          </p:cNvPicPr>
          <p:nvPr userDrawn="1"/>
        </p:nvPicPr>
        <p:blipFill rotWithShape="1">
          <a:blip r:embed="rId15">
            <a:extLst>
              <a:ext uri="{28A0092B-C50C-407E-A947-70E740481C1C}">
                <a14:useLocalDpi xmlns:a14="http://schemas.microsoft.com/office/drawing/2010/main" val="0"/>
              </a:ext>
            </a:extLst>
          </a:blip>
          <a:srcRect l="2082" t="11750" r="10278" b="19055"/>
          <a:stretch/>
        </p:blipFill>
        <p:spPr>
          <a:xfrm>
            <a:off x="6401137" y="6391057"/>
            <a:ext cx="1850713" cy="310896"/>
          </a:xfrm>
          <a:prstGeom prst="rect">
            <a:avLst/>
          </a:prstGeom>
        </p:spPr>
      </p:pic>
      <p:pic>
        <p:nvPicPr>
          <p:cNvPr id="8" name="Picture 4" descr="Icai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47140" y="6329680"/>
            <a:ext cx="570461" cy="411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L-Argonne-logo-Black.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32940" y="6329680"/>
            <a:ext cx="934060" cy="41148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if.i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9144000" cy="1089025"/>
          </a:xfrm>
        </p:spPr>
        <p:txBody>
          <a:bodyPr>
            <a:normAutofit fontScale="90000"/>
          </a:bodyPr>
          <a:lstStyle/>
          <a:p>
            <a:pPr>
              <a:lnSpc>
                <a:spcPct val="80000"/>
              </a:lnSpc>
            </a:pPr>
            <a:r>
              <a:rPr lang="en-US" kern="0" dirty="0" smtClean="0"/>
              <a:t>GLIF</a:t>
            </a:r>
            <a:br>
              <a:rPr lang="en-US" kern="0" dirty="0" smtClean="0"/>
            </a:br>
            <a:r>
              <a:rPr lang="en-US" kern="0" dirty="0" smtClean="0"/>
              <a:t>Global Lambda Integrated Facility</a:t>
            </a:r>
            <a:endParaRPr lang="en-US" sz="3600" kern="0" dirty="0"/>
          </a:p>
        </p:txBody>
      </p:sp>
      <p:sp>
        <p:nvSpPr>
          <p:cNvPr id="2" name="Subtitle 1"/>
          <p:cNvSpPr>
            <a:spLocks noGrp="1"/>
          </p:cNvSpPr>
          <p:nvPr>
            <p:ph type="subTitle" idx="1"/>
          </p:nvPr>
        </p:nvSpPr>
        <p:spPr>
          <a:xfrm>
            <a:off x="1371600" y="5638800"/>
            <a:ext cx="6400800" cy="1066800"/>
          </a:xfrm>
        </p:spPr>
        <p:txBody>
          <a:bodyPr>
            <a:noAutofit/>
          </a:bodyPr>
          <a:lstStyle/>
          <a:p>
            <a:pPr>
              <a:spcBef>
                <a:spcPts val="0"/>
              </a:spcBef>
            </a:pPr>
            <a:r>
              <a:rPr lang="en-US" sz="2000" dirty="0" smtClean="0"/>
              <a:t>Maxine Brown</a:t>
            </a:r>
          </a:p>
          <a:p>
            <a:pPr>
              <a:spcBef>
                <a:spcPts val="0"/>
              </a:spcBef>
            </a:pPr>
            <a:r>
              <a:rPr lang="en-US" sz="2000" dirty="0" smtClean="0"/>
              <a:t>Electronic Visualization Laboratory</a:t>
            </a:r>
          </a:p>
          <a:p>
            <a:pPr>
              <a:spcBef>
                <a:spcPts val="0"/>
              </a:spcBef>
            </a:pPr>
            <a:r>
              <a:rPr lang="en-US" sz="2000" dirty="0" smtClean="0"/>
              <a:t>University of Illinois at Chicago</a:t>
            </a:r>
          </a:p>
        </p:txBody>
      </p:sp>
      <p:pic>
        <p:nvPicPr>
          <p:cNvPr id="4" name="Picture 3"/>
          <p:cNvPicPr>
            <a:picLocks noChangeAspect="1"/>
          </p:cNvPicPr>
          <p:nvPr/>
        </p:nvPicPr>
        <p:blipFill>
          <a:blip r:embed="rId2"/>
          <a:stretch>
            <a:fillRect/>
          </a:stretch>
        </p:blipFill>
        <p:spPr>
          <a:xfrm>
            <a:off x="0" y="1066800"/>
            <a:ext cx="9144000" cy="4572000"/>
          </a:xfrm>
          <a:prstGeom prst="rect">
            <a:avLst/>
          </a:prstGeom>
          <a:ln w="6350">
            <a:solidFill>
              <a:schemeClr val="tx1">
                <a:lumMod val="65000"/>
              </a:schemeClr>
            </a:solidFill>
          </a:ln>
        </p:spPr>
      </p:pic>
    </p:spTree>
    <p:extLst>
      <p:ext uri="{BB962C8B-B14F-4D97-AF65-F5344CB8AC3E}">
        <p14:creationId xmlns:p14="http://schemas.microsoft.com/office/powerpoint/2010/main" val="7804755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p:txBody>
          <a:bodyPr>
            <a:normAutofit/>
          </a:bodyPr>
          <a:lstStyle/>
          <a:p>
            <a:r>
              <a:rPr lang="en-US" sz="4000" dirty="0"/>
              <a:t>What is GLIF?</a:t>
            </a:r>
          </a:p>
        </p:txBody>
      </p:sp>
      <p:sp>
        <p:nvSpPr>
          <p:cNvPr id="917507" name="Rectangle 3"/>
          <p:cNvSpPr>
            <a:spLocks noGrp="1" noChangeArrowheads="1"/>
          </p:cNvSpPr>
          <p:nvPr>
            <p:ph type="body" idx="1"/>
          </p:nvPr>
        </p:nvSpPr>
        <p:spPr>
          <a:xfrm>
            <a:off x="76200" y="1219200"/>
            <a:ext cx="9067800" cy="4953000"/>
          </a:xfrm>
        </p:spPr>
        <p:txBody>
          <a:bodyPr/>
          <a:lstStyle/>
          <a:p>
            <a:r>
              <a:rPr lang="en-US" altLang="ko-KR" sz="2800" dirty="0">
                <a:ea typeface="굴림" charset="0"/>
                <a:cs typeface="굴림" charset="0"/>
              </a:rPr>
              <a:t>GLIF is a consortium of institutions, organizations, consortia and country National Research &amp; Education Networks who voluntarily share optical networking resources and expertise to develop the </a:t>
            </a:r>
            <a:r>
              <a:rPr lang="en-US" altLang="ko-KR" sz="2800" i="1" dirty="0">
                <a:ea typeface="굴림" charset="0"/>
                <a:cs typeface="굴림" charset="0"/>
              </a:rPr>
              <a:t>Global </a:t>
            </a:r>
            <a:r>
              <a:rPr lang="en-US" altLang="ko-KR" sz="2800" i="1" dirty="0" err="1">
                <a:ea typeface="굴림" charset="0"/>
                <a:cs typeface="굴림" charset="0"/>
              </a:rPr>
              <a:t>LambdaGrid</a:t>
            </a:r>
            <a:r>
              <a:rPr lang="en-US" altLang="ko-KR" sz="2800" dirty="0">
                <a:ea typeface="굴림" charset="0"/>
                <a:cs typeface="굴림" charset="0"/>
              </a:rPr>
              <a:t> for the advancement of scientific collaboration and </a:t>
            </a:r>
            <a:r>
              <a:rPr lang="en-US" altLang="ko-KR" sz="2800" dirty="0" smtClean="0">
                <a:ea typeface="굴림" charset="0"/>
                <a:cs typeface="굴림" charset="0"/>
              </a:rPr>
              <a:t>discovery</a:t>
            </a:r>
          </a:p>
          <a:p>
            <a:r>
              <a:rPr lang="en-US" altLang="ko-KR" sz="2800" dirty="0" smtClean="0">
                <a:ea typeface="굴림" charset="0"/>
                <a:cs typeface="굴림" charset="0"/>
              </a:rPr>
              <a:t>GLIF provides forums that serve as models of global collaboration for technology and control plane development, research and applications, and governance.</a:t>
            </a:r>
            <a:endParaRPr lang="en-US" altLang="ko-KR" sz="2800" dirty="0">
              <a:ea typeface="굴림" charset="0"/>
              <a:cs typeface="굴림" charset="0"/>
            </a:endParaRPr>
          </a:p>
          <a:p>
            <a:r>
              <a:rPr lang="en-US" altLang="ko-KR" sz="2800" dirty="0" smtClean="0">
                <a:ea typeface="굴림" charset="0"/>
                <a:cs typeface="굴림" charset="0"/>
                <a:hlinkClick r:id="rId2"/>
              </a:rPr>
              <a:t>www.glif.is</a:t>
            </a:r>
            <a:r>
              <a:rPr lang="en-US" altLang="ko-KR" sz="2800" dirty="0" smtClean="0">
                <a:ea typeface="굴림" charset="0"/>
                <a:cs typeface="굴림" charset="0"/>
              </a:rPr>
              <a:t> </a:t>
            </a:r>
            <a:endParaRPr lang="en-US" altLang="ko-KR" sz="2800" dirty="0">
              <a:ea typeface="굴림" charset="0"/>
              <a:cs typeface="굴림" charset="0"/>
            </a:endParaRPr>
          </a:p>
        </p:txBody>
      </p:sp>
    </p:spTree>
    <p:extLst>
      <p:ext uri="{BB962C8B-B14F-4D97-AF65-F5344CB8AC3E}">
        <p14:creationId xmlns:p14="http://schemas.microsoft.com/office/powerpoint/2010/main" val="38800089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normAutofit/>
          </a:bodyPr>
          <a:lstStyle/>
          <a:p>
            <a:r>
              <a:rPr lang="en-US" sz="4000" dirty="0"/>
              <a:t>What is the </a:t>
            </a:r>
            <a:r>
              <a:rPr lang="en-US" sz="4000" dirty="0" err="1"/>
              <a:t>LambdaGrid</a:t>
            </a:r>
            <a:r>
              <a:rPr lang="en-US" sz="4000" dirty="0"/>
              <a:t>?</a:t>
            </a:r>
          </a:p>
        </p:txBody>
      </p:sp>
      <p:sp>
        <p:nvSpPr>
          <p:cNvPr id="918531" name="Rectangle 3"/>
          <p:cNvSpPr>
            <a:spLocks noGrp="1" noChangeArrowheads="1"/>
          </p:cNvSpPr>
          <p:nvPr>
            <p:ph type="body" idx="1"/>
          </p:nvPr>
        </p:nvSpPr>
        <p:spPr>
          <a:xfrm>
            <a:off x="76200" y="1066800"/>
            <a:ext cx="9067800" cy="5334000"/>
          </a:xfrm>
        </p:spPr>
        <p:txBody>
          <a:bodyPr>
            <a:normAutofit/>
          </a:bodyPr>
          <a:lstStyle/>
          <a:p>
            <a:pPr>
              <a:lnSpc>
                <a:spcPct val="90000"/>
              </a:lnSpc>
            </a:pPr>
            <a:r>
              <a:rPr lang="en-US" sz="2800" dirty="0"/>
              <a:t>Today</a:t>
            </a:r>
            <a:r>
              <a:rPr lang="ja-JP" altLang="en-US" sz="2800" dirty="0"/>
              <a:t>’</a:t>
            </a:r>
            <a:r>
              <a:rPr lang="en-US" sz="2800" dirty="0"/>
              <a:t>s Grids </a:t>
            </a:r>
            <a:r>
              <a:rPr lang="en-US" sz="2800" dirty="0" smtClean="0"/>
              <a:t>and Clouds enable </a:t>
            </a:r>
            <a:r>
              <a:rPr lang="en-US" sz="2800" dirty="0"/>
              <a:t>scientists to schedule computer resources and remote instrumentation over </a:t>
            </a:r>
            <a:r>
              <a:rPr lang="en-US" sz="2800" dirty="0" smtClean="0"/>
              <a:t>today’s </a:t>
            </a:r>
            <a:r>
              <a:rPr lang="ja-JP" altLang="en-US" sz="2800" dirty="0"/>
              <a:t>“</a:t>
            </a:r>
            <a:r>
              <a:rPr lang="en-US" sz="2800" dirty="0"/>
              <a:t>best effort</a:t>
            </a:r>
            <a:r>
              <a:rPr lang="ja-JP" altLang="en-US" sz="2800" dirty="0"/>
              <a:t>”</a:t>
            </a:r>
            <a:r>
              <a:rPr lang="en-US" sz="2800" dirty="0"/>
              <a:t> networks.</a:t>
            </a:r>
          </a:p>
          <a:p>
            <a:pPr>
              <a:lnSpc>
                <a:spcPct val="90000"/>
              </a:lnSpc>
            </a:pPr>
            <a:r>
              <a:rPr lang="en-US" sz="2800" dirty="0" err="1"/>
              <a:t>LambdaGrids</a:t>
            </a:r>
            <a:r>
              <a:rPr lang="en-US" sz="2800" dirty="0"/>
              <a:t> enable scientists to </a:t>
            </a:r>
            <a:r>
              <a:rPr lang="en-US" sz="2800" i="1" dirty="0"/>
              <a:t>also</a:t>
            </a:r>
            <a:r>
              <a:rPr lang="en-US" sz="2800" dirty="0"/>
              <a:t> schedule bandwidth. Wave Division Multiplexing (WDM) technology divides white light into individual wavelengths (or </a:t>
            </a:r>
            <a:r>
              <a:rPr lang="ja-JP" altLang="en-US" sz="2800" dirty="0"/>
              <a:t>“</a:t>
            </a:r>
            <a:r>
              <a:rPr lang="en-US" sz="2800" dirty="0"/>
              <a:t>lambdas</a:t>
            </a:r>
            <a:r>
              <a:rPr lang="ja-JP" altLang="en-US" sz="2800" dirty="0"/>
              <a:t>”</a:t>
            </a:r>
            <a:r>
              <a:rPr lang="en-US" sz="2800" dirty="0"/>
              <a:t>) on optical fiber, creating parallel networks.</a:t>
            </a:r>
          </a:p>
          <a:p>
            <a:pPr>
              <a:lnSpc>
                <a:spcPct val="90000"/>
              </a:lnSpc>
            </a:pPr>
            <a:r>
              <a:rPr lang="en-US" sz="2800" dirty="0" err="1"/>
              <a:t>LambdaGrids</a:t>
            </a:r>
            <a:r>
              <a:rPr lang="en-US" sz="2800" dirty="0"/>
              <a:t> provide </a:t>
            </a:r>
            <a:r>
              <a:rPr lang="en-US" sz="2800" i="1" dirty="0"/>
              <a:t>deterministic networks</a:t>
            </a:r>
            <a:r>
              <a:rPr lang="en-US" sz="2800" dirty="0"/>
              <a:t> with known and knowable characteristics. </a:t>
            </a:r>
          </a:p>
          <a:p>
            <a:pPr lvl="1">
              <a:lnSpc>
                <a:spcPct val="80000"/>
              </a:lnSpc>
            </a:pPr>
            <a:r>
              <a:rPr lang="en-US" sz="2400" dirty="0"/>
              <a:t>Guaranteed Bandwidth (data movement)</a:t>
            </a:r>
          </a:p>
          <a:p>
            <a:pPr lvl="1">
              <a:lnSpc>
                <a:spcPct val="80000"/>
              </a:lnSpc>
            </a:pPr>
            <a:r>
              <a:rPr lang="en-US" sz="2400" dirty="0"/>
              <a:t>Guaranteed Latency (collaboration, visualization, data analysis)</a:t>
            </a:r>
          </a:p>
          <a:p>
            <a:pPr lvl="1">
              <a:lnSpc>
                <a:spcPct val="80000"/>
              </a:lnSpc>
            </a:pPr>
            <a:r>
              <a:rPr lang="en-US" sz="2400" dirty="0"/>
              <a:t>Guaranteed Scheduling (remote instruments)</a:t>
            </a:r>
          </a:p>
        </p:txBody>
      </p:sp>
    </p:spTree>
    <p:extLst>
      <p:ext uri="{BB962C8B-B14F-4D97-AF65-F5344CB8AC3E}">
        <p14:creationId xmlns:p14="http://schemas.microsoft.com/office/powerpoint/2010/main" val="3460374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p:txBody>
          <a:bodyPr>
            <a:normAutofit fontScale="90000"/>
          </a:bodyPr>
          <a:lstStyle/>
          <a:p>
            <a:pPr>
              <a:lnSpc>
                <a:spcPct val="80000"/>
              </a:lnSpc>
            </a:pPr>
            <a:r>
              <a:rPr lang="en-US" dirty="0"/>
              <a:t>Why GLIF?</a:t>
            </a:r>
            <a:br>
              <a:rPr lang="en-US" dirty="0"/>
            </a:br>
            <a:r>
              <a:rPr lang="en-US" dirty="0"/>
              <a:t>Motivations</a:t>
            </a:r>
          </a:p>
        </p:txBody>
      </p:sp>
      <p:sp>
        <p:nvSpPr>
          <p:cNvPr id="920579" name="Rectangle 3"/>
          <p:cNvSpPr>
            <a:spLocks noGrp="1" noChangeArrowheads="1"/>
          </p:cNvSpPr>
          <p:nvPr>
            <p:ph type="body" idx="1"/>
          </p:nvPr>
        </p:nvSpPr>
        <p:spPr>
          <a:xfrm>
            <a:off x="0" y="1295400"/>
            <a:ext cx="9144000" cy="4724400"/>
          </a:xfrm>
        </p:spPr>
        <p:txBody>
          <a:bodyPr/>
          <a:lstStyle/>
          <a:p>
            <a:pPr>
              <a:lnSpc>
                <a:spcPct val="90000"/>
              </a:lnSpc>
            </a:pPr>
            <a:r>
              <a:rPr lang="en-US" sz="2800" dirty="0">
                <a:solidFill>
                  <a:schemeClr val="bg2">
                    <a:lumMod val="60000"/>
                    <a:lumOff val="40000"/>
                  </a:schemeClr>
                </a:solidFill>
              </a:rPr>
              <a:t>Scientific: </a:t>
            </a:r>
            <a:r>
              <a:rPr lang="en-US" sz="2800" dirty="0">
                <a:solidFill>
                  <a:srgbClr val="FFFFFF"/>
                </a:solidFill>
              </a:rPr>
              <a:t>All science is global. </a:t>
            </a:r>
          </a:p>
          <a:p>
            <a:pPr>
              <a:lnSpc>
                <a:spcPct val="90000"/>
              </a:lnSpc>
            </a:pPr>
            <a:r>
              <a:rPr lang="en-US" sz="2800" dirty="0">
                <a:solidFill>
                  <a:schemeClr val="bg2">
                    <a:lumMod val="60000"/>
                    <a:lumOff val="40000"/>
                  </a:schemeClr>
                </a:solidFill>
              </a:rPr>
              <a:t>Political: </a:t>
            </a:r>
            <a:r>
              <a:rPr lang="en-US" sz="2800" dirty="0">
                <a:solidFill>
                  <a:srgbClr val="FFFFFF"/>
                </a:solidFill>
              </a:rPr>
              <a:t>A </a:t>
            </a:r>
            <a:r>
              <a:rPr lang="en-US" sz="2800" i="1" dirty="0">
                <a:solidFill>
                  <a:srgbClr val="FFFFFF"/>
                </a:solidFill>
              </a:rPr>
              <a:t>neutral forum</a:t>
            </a:r>
            <a:r>
              <a:rPr lang="en-US" sz="2800" dirty="0">
                <a:solidFill>
                  <a:srgbClr val="FFFFFF"/>
                </a:solidFill>
              </a:rPr>
              <a:t> in which to collaborate with colleagues worldwide to build a production quality Global </a:t>
            </a:r>
            <a:r>
              <a:rPr lang="en-US" sz="2800" dirty="0" err="1">
                <a:solidFill>
                  <a:srgbClr val="FFFFFF"/>
                </a:solidFill>
              </a:rPr>
              <a:t>LambdaGrid</a:t>
            </a:r>
            <a:r>
              <a:rPr lang="en-US" sz="2800" dirty="0">
                <a:solidFill>
                  <a:srgbClr val="FFFFFF"/>
                </a:solidFill>
              </a:rPr>
              <a:t> in support of e-science experiments. </a:t>
            </a:r>
          </a:p>
          <a:p>
            <a:pPr>
              <a:lnSpc>
                <a:spcPct val="90000"/>
              </a:lnSpc>
            </a:pPr>
            <a:r>
              <a:rPr lang="en-US" sz="2800" dirty="0">
                <a:solidFill>
                  <a:schemeClr val="bg2">
                    <a:lumMod val="60000"/>
                    <a:lumOff val="40000"/>
                  </a:schemeClr>
                </a:solidFill>
              </a:rPr>
              <a:t>Economic:</a:t>
            </a:r>
            <a:r>
              <a:rPr lang="en-US" sz="2800" dirty="0">
                <a:solidFill>
                  <a:srgbClr val="FFFFFF"/>
                </a:solidFill>
              </a:rPr>
              <a:t> As the cost of transoceanic bandwidth continues to become more affordable, National Research Networks have additional capacity they are willing to make available for use by application scientists, computer scientists and engineers.</a:t>
            </a:r>
          </a:p>
          <a:p>
            <a:pPr>
              <a:lnSpc>
                <a:spcPct val="90000"/>
              </a:lnSpc>
            </a:pPr>
            <a:r>
              <a:rPr lang="en-US" sz="2800" dirty="0">
                <a:solidFill>
                  <a:schemeClr val="bg2">
                    <a:lumMod val="60000"/>
                    <a:lumOff val="40000"/>
                  </a:schemeClr>
                </a:solidFill>
              </a:rPr>
              <a:t>Technical: </a:t>
            </a:r>
            <a:r>
              <a:rPr lang="en-US" sz="2800" dirty="0">
                <a:solidFill>
                  <a:srgbClr val="FFFFFF"/>
                </a:solidFill>
              </a:rPr>
              <a:t>Need to interconnect and interoperate production quality infrastructure for scientific experiments</a:t>
            </a:r>
            <a:r>
              <a:rPr lang="en-US" sz="2800" dirty="0" smtClean="0">
                <a:solidFill>
                  <a:srgbClr val="FFFFFF"/>
                </a:solidFill>
              </a:rPr>
              <a:t>.</a:t>
            </a:r>
            <a:endParaRPr lang="en-US" sz="2800" dirty="0">
              <a:solidFill>
                <a:srgbClr val="FFFFFF"/>
              </a:solidFill>
            </a:endParaRPr>
          </a:p>
        </p:txBody>
      </p:sp>
    </p:spTree>
    <p:extLst>
      <p:ext uri="{BB962C8B-B14F-4D97-AF65-F5344CB8AC3E}">
        <p14:creationId xmlns:p14="http://schemas.microsoft.com/office/powerpoint/2010/main" val="3178158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C_CityLights_Harb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84035"/>
          </a:xfrm>
          <a:prstGeom prst="rect">
            <a:avLst/>
          </a:prstGeom>
        </p:spPr>
      </p:pic>
      <p:sp>
        <p:nvSpPr>
          <p:cNvPr id="4" name="Rectangle 3"/>
          <p:cNvSpPr/>
          <p:nvPr/>
        </p:nvSpPr>
        <p:spPr>
          <a:xfrm>
            <a:off x="0" y="4495800"/>
            <a:ext cx="9144000" cy="1569660"/>
          </a:xfrm>
          <a:prstGeom prst="rect">
            <a:avLst/>
          </a:prstGeom>
        </p:spPr>
        <p:txBody>
          <a:bodyPr wrap="square">
            <a:spAutoFit/>
          </a:bodyPr>
          <a:lstStyle/>
          <a:p>
            <a:pPr algn="ctr"/>
            <a:r>
              <a:rPr lang="en-US" sz="2400" dirty="0" smtClean="0">
                <a:effectLst>
                  <a:outerShdw blurRad="50800" dist="38100" dir="2700000" algn="tl" rotWithShape="0">
                    <a:prstClr val="black">
                      <a:alpha val="40000"/>
                    </a:prstClr>
                  </a:outerShdw>
                </a:effectLst>
              </a:rPr>
              <a:t>Maxine Brown, Joe </a:t>
            </a:r>
            <a:r>
              <a:rPr lang="en-US" sz="2400" dirty="0" err="1" smtClean="0">
                <a:effectLst>
                  <a:outerShdw blurRad="50800" dist="38100" dir="2700000" algn="tl" rotWithShape="0">
                    <a:prstClr val="black">
                      <a:alpha val="40000"/>
                    </a:prstClr>
                  </a:outerShdw>
                </a:effectLst>
              </a:rPr>
              <a:t>Mambretti</a:t>
            </a:r>
            <a:r>
              <a:rPr lang="en-US" sz="2400" dirty="0" smtClean="0">
                <a:effectLst>
                  <a:outerShdw blurRad="50800" dist="38100" dir="2700000" algn="tl" rotWithShape="0">
                    <a:prstClr val="black">
                      <a:alpha val="40000"/>
                    </a:prstClr>
                  </a:outerShdw>
                </a:effectLst>
              </a:rPr>
              <a:t>, Alan </a:t>
            </a:r>
            <a:r>
              <a:rPr lang="en-US" sz="2400" dirty="0" err="1" smtClean="0">
                <a:effectLst>
                  <a:outerShdw blurRad="50800" dist="38100" dir="2700000" algn="tl" rotWithShape="0">
                    <a:prstClr val="black">
                      <a:alpha val="40000"/>
                    </a:prstClr>
                  </a:outerShdw>
                </a:effectLst>
              </a:rPr>
              <a:t>Verlo</a:t>
            </a:r>
            <a:r>
              <a:rPr lang="en-US" sz="2400" dirty="0" smtClean="0">
                <a:effectLst>
                  <a:outerShdw blurRad="50800" dist="38100" dir="2700000" algn="tl" rotWithShape="0">
                    <a:prstClr val="black">
                      <a:alpha val="40000"/>
                    </a:prstClr>
                  </a:outerShdw>
                </a:effectLst>
              </a:rPr>
              <a:t>, Linda Winkler</a:t>
            </a:r>
          </a:p>
          <a:p>
            <a:pPr algn="ctr"/>
            <a:r>
              <a:rPr lang="en-US" sz="2400" dirty="0" smtClean="0">
                <a:effectLst>
                  <a:outerShdw blurRad="50800" dist="38100" dir="2700000" algn="tl" rotWithShape="0">
                    <a:prstClr val="black">
                      <a:alpha val="40000"/>
                    </a:prstClr>
                  </a:outerShdw>
                </a:effectLst>
              </a:rPr>
              <a:t>University of Illinois at Chicago</a:t>
            </a:r>
          </a:p>
          <a:p>
            <a:pPr algn="ctr"/>
            <a:r>
              <a:rPr lang="en-US" sz="2400" dirty="0" smtClean="0">
                <a:effectLst>
                  <a:outerShdw blurRad="50800" dist="38100" dir="2700000" algn="tl" rotWithShape="0">
                    <a:prstClr val="black">
                      <a:alpha val="40000"/>
                    </a:prstClr>
                  </a:outerShdw>
                </a:effectLst>
              </a:rPr>
              <a:t>Northwestern University</a:t>
            </a:r>
          </a:p>
          <a:p>
            <a:pPr algn="ctr"/>
            <a:r>
              <a:rPr lang="en-US" sz="2400" dirty="0" smtClean="0">
                <a:effectLst>
                  <a:outerShdw blurRad="50800" dist="38100" dir="2700000" algn="tl" rotWithShape="0">
                    <a:prstClr val="black">
                      <a:alpha val="40000"/>
                    </a:prstClr>
                  </a:outerShdw>
                </a:effectLst>
              </a:rPr>
              <a:t>Argonne National Laboratory</a:t>
            </a:r>
          </a:p>
        </p:txBody>
      </p:sp>
      <p:sp>
        <p:nvSpPr>
          <p:cNvPr id="9" name="Rectangle 8"/>
          <p:cNvSpPr/>
          <p:nvPr/>
        </p:nvSpPr>
        <p:spPr>
          <a:xfrm>
            <a:off x="355040" y="650319"/>
            <a:ext cx="8408522" cy="2646878"/>
          </a:xfrm>
          <a:prstGeom prst="rect">
            <a:avLst/>
          </a:prstGeom>
          <a:noFill/>
        </p:spPr>
        <p:txBody>
          <a:bodyPr wrap="none" lIns="91440" tIns="45720" rIns="91440" bIns="45720">
            <a:spAutoFit/>
          </a:bodyPr>
          <a:lstStyle/>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GLIF 2012</a:t>
            </a:r>
          </a:p>
          <a:p>
            <a:pPr algn="ctr"/>
            <a:r>
              <a:rPr lang="en-US" sz="3600" b="1" dirty="0" smtClean="0"/>
              <a:t>12th </a:t>
            </a:r>
            <a:r>
              <a:rPr lang="en-US" sz="3600" b="1" dirty="0"/>
              <a:t>Annual Global </a:t>
            </a:r>
            <a:r>
              <a:rPr lang="en-US" sz="3600" b="1" dirty="0" err="1"/>
              <a:t>LambdaGrid</a:t>
            </a:r>
            <a:r>
              <a:rPr lang="en-US" sz="3600" b="1" dirty="0"/>
              <a:t> </a:t>
            </a:r>
            <a:r>
              <a:rPr lang="en-US" sz="3600" b="1" dirty="0" smtClean="0"/>
              <a:t>Workshop</a:t>
            </a:r>
          </a:p>
          <a:p>
            <a:pPr algn="ctr"/>
            <a:endParaRPr lang="en-US" sz="1200" dirty="0" smtClean="0"/>
          </a:p>
          <a:p>
            <a:pPr algn="ctr"/>
            <a:r>
              <a:rPr lang="en-US" sz="2400" dirty="0" smtClean="0"/>
              <a:t>October 11-12, 2012</a:t>
            </a:r>
            <a:endParaRPr lang="en-US" sz="2400" dirty="0"/>
          </a:p>
          <a:p>
            <a:pPr algn="ct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472711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Chicago: A Busy Week!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444594"/>
              </p:ext>
            </p:extLst>
          </p:nvPr>
        </p:nvGraphicFramePr>
        <p:xfrm>
          <a:off x="304800" y="1143000"/>
          <a:ext cx="8534400" cy="4907280"/>
        </p:xfrm>
        <a:graphic>
          <a:graphicData uri="http://schemas.openxmlformats.org/drawingml/2006/table">
            <a:tbl>
              <a:tblPr firstRow="1" bandRow="1">
                <a:tableStyleId>{1E171933-4619-4E11-9A3F-F7608DF75F80}</a:tableStyleId>
              </a:tblPr>
              <a:tblGrid>
                <a:gridCol w="1706880"/>
                <a:gridCol w="1706880"/>
                <a:gridCol w="1706880"/>
                <a:gridCol w="1706880"/>
                <a:gridCol w="1706880"/>
              </a:tblGrid>
              <a:tr h="655320">
                <a:tc>
                  <a:txBody>
                    <a:bodyPr/>
                    <a:lstStyle/>
                    <a:p>
                      <a:pPr algn="ctr"/>
                      <a:r>
                        <a:rPr lang="en-US" dirty="0" smtClean="0"/>
                        <a:t>MON</a:t>
                      </a:r>
                    </a:p>
                    <a:p>
                      <a:pPr algn="ctr"/>
                      <a:r>
                        <a:rPr lang="en-US" dirty="0" smtClean="0"/>
                        <a:t>Oct 8</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a:txBody>
                    <a:bodyPr/>
                    <a:lstStyle/>
                    <a:p>
                      <a:pPr algn="ctr"/>
                      <a:r>
                        <a:rPr lang="en-US" dirty="0" smtClean="0"/>
                        <a:t>TUES</a:t>
                      </a:r>
                    </a:p>
                    <a:p>
                      <a:pPr algn="ctr"/>
                      <a:r>
                        <a:rPr lang="en-US" dirty="0" smtClean="0"/>
                        <a:t>Oct 9</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a:txBody>
                    <a:bodyPr/>
                    <a:lstStyle/>
                    <a:p>
                      <a:pPr algn="ctr"/>
                      <a:r>
                        <a:rPr lang="en-US" dirty="0" smtClean="0"/>
                        <a:t>WED</a:t>
                      </a:r>
                    </a:p>
                    <a:p>
                      <a:pPr algn="ctr"/>
                      <a:r>
                        <a:rPr lang="en-US" dirty="0" smtClean="0"/>
                        <a:t>Oct 10</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a:txBody>
                    <a:bodyPr/>
                    <a:lstStyle/>
                    <a:p>
                      <a:pPr algn="ctr"/>
                      <a:r>
                        <a:rPr lang="en-US" dirty="0" smtClean="0"/>
                        <a:t>THUR</a:t>
                      </a:r>
                    </a:p>
                    <a:p>
                      <a:pPr algn="ctr"/>
                      <a:r>
                        <a:rPr lang="en-US" dirty="0" smtClean="0"/>
                        <a:t>Oct 11</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a:txBody>
                    <a:bodyPr/>
                    <a:lstStyle/>
                    <a:p>
                      <a:pPr algn="ctr"/>
                      <a:r>
                        <a:rPr lang="en-US" dirty="0" smtClean="0"/>
                        <a:t>FRI</a:t>
                      </a:r>
                    </a:p>
                    <a:p>
                      <a:pPr algn="ctr"/>
                      <a:r>
                        <a:rPr lang="en-US" dirty="0" smtClean="0"/>
                        <a:t>Oct 12</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r>
              <a:tr h="487680">
                <a:tc gridSpan="5">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Hyatt Regency Chicago</a:t>
                      </a:r>
                      <a:endParaRPr lang="en-US" sz="1800"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r>
              <a:tr h="655320">
                <a:tc gridSpan="3">
                  <a:txBody>
                    <a:bodyPr/>
                    <a:lstStyle/>
                    <a:p>
                      <a:pPr algn="ctr"/>
                      <a:r>
                        <a:rPr lang="en-US" dirty="0" smtClean="0"/>
                        <a:t>Open Grid Forum (OFG)</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2">
                  <a:txBody>
                    <a:bodyPr/>
                    <a:lstStyle/>
                    <a:p>
                      <a:pPr algn="ctr"/>
                      <a:r>
                        <a:rPr lang="en-US" sz="2400" b="1" dirty="0" smtClean="0"/>
                        <a:t>GLIF 2012</a:t>
                      </a:r>
                      <a:endParaRPr lang="en-US" sz="2400" b="1"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hMerge="1">
                  <a:txBody>
                    <a:bodyPr/>
                    <a:lstStyle/>
                    <a:p>
                      <a:endParaRPr lang="en-US" dirty="0"/>
                    </a:p>
                  </a:txBody>
                  <a:tcPr/>
                </a:tc>
              </a:tr>
              <a:tr h="655320">
                <a:tc gridSpan="2">
                  <a:txBody>
                    <a:bodyPr/>
                    <a:lstStyle/>
                    <a:p>
                      <a:pPr algn="ctr"/>
                      <a:r>
                        <a:rPr lang="en-US" dirty="0" smtClean="0"/>
                        <a:t>8</a:t>
                      </a:r>
                      <a:r>
                        <a:rPr lang="en-US" baseline="30000" dirty="0" smtClean="0"/>
                        <a:t>th</a:t>
                      </a:r>
                      <a:r>
                        <a:rPr lang="en-US" dirty="0" smtClean="0"/>
                        <a:t> IEEE International e-Science</a:t>
                      </a:r>
                    </a:p>
                    <a:p>
                      <a:pPr algn="ctr"/>
                      <a:r>
                        <a:rPr lang="en-US" dirty="0" smtClean="0"/>
                        <a:t>Tutorials</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hMerge="1">
                  <a:txBody>
                    <a:bodyPr/>
                    <a:lstStyle/>
                    <a:p>
                      <a:endParaRPr lang="en-US" dirty="0"/>
                    </a:p>
                  </a:txBody>
                  <a:tcPr/>
                </a:tc>
                <a:tc gridSpan="3">
                  <a:txBody>
                    <a:bodyPr/>
                    <a:lstStyle/>
                    <a:p>
                      <a:pPr algn="ctr"/>
                      <a:r>
                        <a:rPr lang="en-US" dirty="0" smtClean="0"/>
                        <a:t>8</a:t>
                      </a:r>
                      <a:r>
                        <a:rPr lang="en-US" baseline="30000" dirty="0" smtClean="0"/>
                        <a:t>th</a:t>
                      </a:r>
                      <a:r>
                        <a:rPr lang="en-US" dirty="0" smtClean="0"/>
                        <a:t> IEEE International</a:t>
                      </a:r>
                      <a:r>
                        <a:rPr lang="en-US" baseline="0" dirty="0" smtClean="0"/>
                        <a:t> e-Science</a:t>
                      </a:r>
                    </a:p>
                    <a:p>
                      <a:pPr algn="ctr"/>
                      <a:r>
                        <a:rPr lang="en-US" baseline="0" dirty="0" smtClean="0"/>
                        <a:t>Conference</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655320">
                <a:tc gridSpan="2">
                  <a:txBody>
                    <a:bodyPr/>
                    <a:lstStyle/>
                    <a:p>
                      <a:pPr algn="ctr"/>
                      <a:r>
                        <a:rPr lang="en-US" dirty="0" smtClean="0"/>
                        <a:t>Microsoft e-Science</a:t>
                      </a:r>
                      <a:r>
                        <a:rPr lang="en-US" baseline="0" dirty="0" smtClean="0"/>
                        <a:t> Workshop</a:t>
                      </a:r>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hMerge="1">
                  <a:txBody>
                    <a:bodyPr/>
                    <a:lstStyle/>
                    <a:p>
                      <a:endParaRPr lang="en-US" dirty="0"/>
                    </a:p>
                  </a:txBody>
                  <a:tcPr/>
                </a:tc>
                <a:tc gridSpan="3">
                  <a:txBody>
                    <a:bodyPr/>
                    <a:lstStyle/>
                    <a:p>
                      <a:endParaRPr lang="en-US" dirty="0"/>
                    </a:p>
                  </a:txBody>
                  <a:tcPr>
                    <a:lnL w="12700" cap="flat" cmpd="sng" algn="ctr">
                      <a:solidFill>
                        <a:srgbClr val="8064A2">
                          <a:lumMod val="60000"/>
                          <a:lumOff val="40000"/>
                        </a:srgbClr>
                      </a:solidFill>
                      <a:prstDash val="solid"/>
                      <a:round/>
                      <a:headEnd type="none" w="med" len="med"/>
                      <a:tailEnd type="none" w="med" len="med"/>
                    </a:lnL>
                    <a:lnR w="12700" cap="flat" cmpd="sng" algn="ctr">
                      <a:solidFill>
                        <a:srgbClr val="8064A2">
                          <a:lumMod val="60000"/>
                          <a:lumOff val="40000"/>
                        </a:srgbClr>
                      </a:solidFill>
                      <a:prstDash val="solid"/>
                      <a:round/>
                      <a:headEnd type="none" w="med" len="med"/>
                      <a:tailEnd type="none" w="med" len="med"/>
                    </a:lnR>
                    <a:lnT w="12700" cap="flat" cmpd="sng" algn="ctr">
                      <a:solidFill>
                        <a:srgbClr val="8064A2">
                          <a:lumMod val="60000"/>
                          <a:lumOff val="40000"/>
                        </a:srgbClr>
                      </a:solidFill>
                      <a:prstDash val="solid"/>
                      <a:round/>
                      <a:headEnd type="none" w="med" len="med"/>
                      <a:tailEnd type="none" w="med" len="med"/>
                    </a:lnT>
                    <a:lnB w="12700" cap="flat" cmpd="sng" algn="ctr">
                      <a:solidFill>
                        <a:srgbClr val="8064A2">
                          <a:lumMod val="60000"/>
                          <a:lumOff val="40000"/>
                        </a:srgb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bl>
          </a:graphicData>
        </a:graphic>
      </p:graphicFrame>
      <p:pic>
        <p:nvPicPr>
          <p:cNvPr id="10" name="Picture 9"/>
          <p:cNvPicPr>
            <a:picLocks noChangeAspect="1"/>
          </p:cNvPicPr>
          <p:nvPr/>
        </p:nvPicPr>
        <p:blipFill rotWithShape="1">
          <a:blip r:embed="rId2"/>
          <a:srcRect b="16419"/>
          <a:stretch/>
        </p:blipFill>
        <p:spPr>
          <a:xfrm>
            <a:off x="457200" y="1905000"/>
            <a:ext cx="8280400" cy="1836359"/>
          </a:xfrm>
          <a:prstGeom prst="rect">
            <a:avLst/>
          </a:prstGeom>
        </p:spPr>
      </p:pic>
    </p:spTree>
    <p:extLst>
      <p:ext uri="{BB962C8B-B14F-4D97-AF65-F5344CB8AC3E}">
        <p14:creationId xmlns:p14="http://schemas.microsoft.com/office/powerpoint/2010/main" val="1091021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See You </a:t>
            </a:r>
            <a:r>
              <a:rPr lang="en-US" dirty="0" smtClean="0"/>
              <a:t>in October!</a:t>
            </a:r>
            <a:endParaRPr lang="en-US" dirty="0"/>
          </a:p>
        </p:txBody>
      </p:sp>
      <p:pic>
        <p:nvPicPr>
          <p:cNvPr id="9" name="Content Placeholder 8" descr="CR_CrownFountain.jpg"/>
          <p:cNvPicPr>
            <a:picLocks noGrp="1" noChangeAspect="1"/>
          </p:cNvPicPr>
          <p:nvPr>
            <p:ph idx="1"/>
          </p:nvPr>
        </p:nvPicPr>
        <p:blipFill>
          <a:blip r:embed="rId2">
            <a:extLst>
              <a:ext uri="{28A0092B-C50C-407E-A947-70E740481C1C}">
                <a14:useLocalDpi xmlns:a14="http://schemas.microsoft.com/office/drawing/2010/main" val="0"/>
              </a:ext>
            </a:extLst>
          </a:blip>
          <a:srcRect t="5130" b="5130"/>
          <a:stretch>
            <a:fillRect/>
          </a:stretch>
        </p:blipFill>
        <p:spPr/>
      </p:pic>
    </p:spTree>
    <p:extLst>
      <p:ext uri="{BB962C8B-B14F-4D97-AF65-F5344CB8AC3E}">
        <p14:creationId xmlns:p14="http://schemas.microsoft.com/office/powerpoint/2010/main" val="21608944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vl2009">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284"/>
      </a:hlink>
      <a:folHlink>
        <a:srgbClr val="807A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3412</TotalTime>
  <Words>349</Words>
  <Application>Microsoft Macintosh PowerPoint</Application>
  <PresentationFormat>On-screen Show (4:3)</PresentationFormat>
  <Paragraphs>55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evl2009</vt:lpstr>
      <vt:lpstr>GLIF Global Lambda Integrated Facility</vt:lpstr>
      <vt:lpstr>What is GLIF?</vt:lpstr>
      <vt:lpstr>What is the LambdaGrid?</vt:lpstr>
      <vt:lpstr>Why GLIF? Motivations</vt:lpstr>
      <vt:lpstr>PowerPoint Presentation</vt:lpstr>
      <vt:lpstr>Chicago: A Busy Week!</vt:lpstr>
      <vt:lpstr>See You in October!</vt:lpstr>
    </vt:vector>
  </TitlesOfParts>
  <Company>Univ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Leigh</dc:creator>
  <cp:lastModifiedBy>Maxine Brown</cp:lastModifiedBy>
  <cp:revision>271</cp:revision>
  <dcterms:created xsi:type="dcterms:W3CDTF">2009-08-12T13:20:42Z</dcterms:created>
  <dcterms:modified xsi:type="dcterms:W3CDTF">2012-01-18T06:36:33Z</dcterms:modified>
</cp:coreProperties>
</file>