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76" r:id="rId9"/>
    <p:sldId id="281" r:id="rId10"/>
    <p:sldId id="265" r:id="rId11"/>
    <p:sldId id="267" r:id="rId12"/>
    <p:sldId id="263" r:id="rId13"/>
    <p:sldId id="271" r:id="rId14"/>
    <p:sldId id="264" r:id="rId15"/>
    <p:sldId id="273" r:id="rId16"/>
    <p:sldId id="277" r:id="rId17"/>
    <p:sldId id="274" r:id="rId18"/>
    <p:sldId id="282" r:id="rId19"/>
  </p:sldIdLst>
  <p:sldSz cx="10160000" cy="7620000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97" autoAdjust="0"/>
    <p:restoredTop sz="90929"/>
  </p:normalViewPr>
  <p:slideViewPr>
    <p:cSldViewPr>
      <p:cViewPr>
        <p:scale>
          <a:sx n="66" d="100"/>
          <a:sy n="66" d="100"/>
        </p:scale>
        <p:origin x="-978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9029-5BC7-46EB-90B1-1AED86EA22FA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92E77-C9AE-4381-B6E8-3832B296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4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577BC-50FF-445E-A2DE-C3D8B87CB17D}" type="datetimeFigureOut">
              <a:rPr lang="en-IN" smtClean="0"/>
              <a:pPr/>
              <a:t>19-01-2012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4A25D-7B1A-4BB5-948F-02886205DAB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90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049E9F-C1AA-452D-99AA-40B86C7C3DC7}" type="slidenum">
              <a:rPr lang="en-GB"/>
              <a:pPr/>
              <a:t>11</a:t>
            </a:fld>
            <a:endParaRPr lang="en-GB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1725" y="708025"/>
            <a:ext cx="4654550" cy="3492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423912"/>
            <a:ext cx="5486976" cy="41915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6DC75E-35CE-4DE9-B253-EA8D2C828338}" type="slidenum">
              <a:rPr lang="en-GB"/>
              <a:pPr/>
              <a:t>13</a:t>
            </a:fld>
            <a:endParaRPr lang="en-GB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1725" y="708025"/>
            <a:ext cx="4654550" cy="3492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423912"/>
            <a:ext cx="5486976" cy="41915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056CE-DE70-470D-9695-530BC4E37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6C8D9-2A39-4861-9B57-98A0EF2C6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62C60-61F1-4640-9D8C-1D61DE130A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1" y="304033"/>
            <a:ext cx="9140799" cy="12705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7201" y="6941529"/>
            <a:ext cx="2364800" cy="52325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75200" y="6941529"/>
            <a:ext cx="3219200" cy="52325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84801" y="6941529"/>
            <a:ext cx="2364800" cy="523255"/>
          </a:xfrm>
        </p:spPr>
        <p:txBody>
          <a:bodyPr/>
          <a:lstStyle>
            <a:lvl1pPr>
              <a:defRPr/>
            </a:lvl1pPr>
          </a:lstStyle>
          <a:p>
            <a:fld id="{7DC2F3B0-73B4-4FF7-A6AB-BB614A4951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F021E-E826-4E28-AF5E-0248CA262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4A3D9-11F8-4B3D-8D3C-3F6DB1DB7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840F3-1891-4738-A2A2-3C3D8CC52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536DA-EFEB-4DD1-B219-F04FE2214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56C21-E2BB-4734-ADE6-58A436106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636F0-2100-44F2-92B8-82F7D2E6A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72F1A-D57D-4967-AED8-7CF4C6DDC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D93C9-4E39-4596-BCC5-6AF7F84B8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6A0E09-BFB9-4C98-BA17-2AB6EA7EF5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450" y="2438400"/>
            <a:ext cx="9877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Bangalore India Open </a:t>
            </a:r>
            <a:r>
              <a:rPr lang="en-US" sz="4000" dirty="0" err="1" smtClean="0">
                <a:solidFill>
                  <a:srgbClr val="990000"/>
                </a:solidFill>
                <a:latin typeface="Arial" pitchFamily="34" charset="0"/>
              </a:rPr>
              <a:t>Lightpath</a:t>
            </a:r>
            <a:r>
              <a:rPr lang="en-US" sz="4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Exchange Facility for Global Scientific </a:t>
            </a:r>
            <a:r>
              <a:rPr lang="en-US" sz="4000" dirty="0" smtClean="0">
                <a:solidFill>
                  <a:srgbClr val="000000"/>
                </a:solidFill>
                <a:latin typeface="Arial" pitchFamily="34" charset="0"/>
              </a:rPr>
              <a:t>Cooperation</a:t>
            </a:r>
          </a:p>
          <a:p>
            <a:pPr algn="ctr">
              <a:lnSpc>
                <a:spcPct val="95000"/>
              </a:lnSpc>
            </a:pPr>
            <a:r>
              <a:rPr lang="en-US" sz="4000" dirty="0" err="1" smtClean="0">
                <a:solidFill>
                  <a:srgbClr val="990000"/>
                </a:solidFill>
                <a:latin typeface="Arial" pitchFamily="34" charset="0"/>
              </a:rPr>
              <a:t>BIxLight</a:t>
            </a:r>
            <a:endParaRPr lang="en-US" sz="4000" dirty="0">
              <a:solidFill>
                <a:srgbClr val="990000"/>
              </a:solidFill>
              <a:latin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93700" y="4095751"/>
            <a:ext cx="9045575" cy="333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endParaRPr lang="en-US" dirty="0" smtClean="0">
              <a:solidFill>
                <a:srgbClr val="756525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sz="3200" dirty="0" smtClean="0">
                <a:solidFill>
                  <a:srgbClr val="756525"/>
                </a:solidFill>
                <a:latin typeface="Arial" pitchFamily="34" charset="0"/>
              </a:rPr>
              <a:t>Leena Chandran-Wadia</a:t>
            </a:r>
            <a:endParaRPr lang="en-US" dirty="0"/>
          </a:p>
          <a:p>
            <a:pPr algn="ctr">
              <a:lnSpc>
                <a:spcPct val="95000"/>
              </a:lnSpc>
            </a:pPr>
            <a:r>
              <a:rPr lang="en-US" sz="2200" dirty="0" smtClean="0">
                <a:solidFill>
                  <a:srgbClr val="756525"/>
                </a:solidFill>
                <a:latin typeface="Arial" pitchFamily="34" charset="0"/>
              </a:rPr>
              <a:t>Observer Research Foundation Mumbai</a:t>
            </a:r>
            <a:endParaRPr lang="en-US" dirty="0"/>
          </a:p>
          <a:p>
            <a:pPr algn="ctr">
              <a:lnSpc>
                <a:spcPct val="95000"/>
              </a:lnSpc>
            </a:pPr>
            <a:endParaRPr lang="en-US" dirty="0">
              <a:solidFill>
                <a:srgbClr val="756525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sz="3200" dirty="0" err="1" smtClean="0">
                <a:solidFill>
                  <a:srgbClr val="756525"/>
                </a:solidFill>
                <a:latin typeface="Arial" pitchFamily="34" charset="0"/>
              </a:rPr>
              <a:t>Amit</a:t>
            </a:r>
            <a:r>
              <a:rPr lang="en-US" sz="3200" dirty="0" smtClean="0">
                <a:solidFill>
                  <a:srgbClr val="756525"/>
                </a:solidFill>
                <a:latin typeface="Arial" pitchFamily="34" charset="0"/>
              </a:rPr>
              <a:t> </a:t>
            </a:r>
            <a:r>
              <a:rPr lang="en-US" sz="3200" dirty="0" err="1" smtClean="0">
                <a:solidFill>
                  <a:srgbClr val="756525"/>
                </a:solidFill>
                <a:latin typeface="Arial" pitchFamily="34" charset="0"/>
              </a:rPr>
              <a:t>Apte</a:t>
            </a:r>
            <a:endParaRPr lang="en-US" dirty="0" smtClean="0"/>
          </a:p>
          <a:p>
            <a:pPr algn="ctr">
              <a:lnSpc>
                <a:spcPct val="95000"/>
              </a:lnSpc>
            </a:pPr>
            <a:r>
              <a:rPr lang="en-US" sz="2200" dirty="0" smtClean="0">
                <a:solidFill>
                  <a:srgbClr val="756525"/>
                </a:solidFill>
                <a:latin typeface="Arial" pitchFamily="34" charset="0"/>
              </a:rPr>
              <a:t>TIFR Centre for Applicable Mathematics and ICTS-TIFR</a:t>
            </a:r>
            <a:endParaRPr lang="en-US" dirty="0" smtClean="0"/>
          </a:p>
          <a:p>
            <a:pPr algn="ctr">
              <a:lnSpc>
                <a:spcPct val="95000"/>
              </a:lnSpc>
            </a:pPr>
            <a:endParaRPr lang="en-US" dirty="0">
              <a:solidFill>
                <a:srgbClr val="756525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GLORIAD Workshop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on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Advanced International Network Exchanges</a:t>
            </a:r>
            <a:endParaRPr lang="en-US" dirty="0"/>
          </a:p>
          <a:p>
            <a:pPr algn="ctr">
              <a:lnSpc>
                <a:spcPct val="95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Hong Kong University, 20 January 2012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4763"/>
            <a:ext cx="7739063" cy="2301876"/>
          </a:xfrm>
          <a:prstGeom prst="rect">
            <a:avLst/>
          </a:prstGeom>
          <a:noFill/>
        </p:spPr>
      </p:pic>
      <p:pic>
        <p:nvPicPr>
          <p:cNvPr id="7" name="Picture 6" descr="ORF_Logo_bl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6168" y="0"/>
            <a:ext cx="2363832" cy="2309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dirty="0">
                <a:solidFill>
                  <a:srgbClr val="990000"/>
                </a:solidFill>
              </a:rPr>
              <a:t>A pilot project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2216" y="1166794"/>
            <a:ext cx="9664700" cy="5929354"/>
          </a:xfrm>
        </p:spPr>
        <p:txBody>
          <a:bodyPr lIns="0" tIns="0" rIns="0" bIns="0"/>
          <a:lstStyle/>
          <a:p>
            <a:pPr marL="457200" lvl="1" indent="-342900">
              <a:spcBef>
                <a:spcPct val="0"/>
              </a:spcBef>
              <a:buClr>
                <a:srgbClr val="990000"/>
              </a:buClr>
              <a:buFontTx/>
              <a:buChar char="•"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Outcome of the Panel Discussion at SDIDE, February 2011</a:t>
            </a:r>
          </a:p>
          <a:p>
            <a:pPr marL="457200" lvl="1" indent="-342900">
              <a:spcBef>
                <a:spcPct val="0"/>
              </a:spcBef>
              <a:buClr>
                <a:srgbClr val="990000"/>
              </a:buClr>
              <a:buFontTx/>
              <a:buChar char="•"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Spurred by the free1Gbps international link to GLORIAD on offer from Tata Communications (work order released)</a:t>
            </a: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11 ‘Scientific User’ groups signed up – more interested</a:t>
            </a: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Partner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(national and international) institutions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identified for assistance with technologies</a:t>
            </a: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Funding options for shared infrastructure:</a:t>
            </a:r>
          </a:p>
          <a:p>
            <a:pPr marL="857250" lvl="2" indent="-342900">
              <a:spcBef>
                <a:spcPct val="0"/>
              </a:spcBef>
              <a:buClr>
                <a:srgbClr val="000000"/>
              </a:buClr>
            </a:pPr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</a:rPr>
              <a:t>Pilot phase: Indo-US endowment </a:t>
            </a:r>
            <a:r>
              <a:rPr lang="en-US" sz="2300" dirty="0" smtClean="0">
                <a:solidFill>
                  <a:srgbClr val="990000"/>
                </a:solidFill>
                <a:latin typeface="Arial" pitchFamily="34" charset="0"/>
              </a:rPr>
              <a:t>(failed!)</a:t>
            </a:r>
            <a:r>
              <a:rPr lang="en-US" sz="2300" dirty="0" smtClean="0">
                <a:latin typeface="Arial" pitchFamily="34" charset="0"/>
              </a:rPr>
              <a:t>.</a:t>
            </a:r>
            <a:r>
              <a:rPr lang="en-US" sz="2300" dirty="0" smtClean="0">
                <a:solidFill>
                  <a:srgbClr val="990000"/>
                </a:solidFill>
                <a:latin typeface="Arial" pitchFamily="34" charset="0"/>
              </a:rPr>
              <a:t> </a:t>
            </a:r>
            <a:r>
              <a:rPr lang="en-US" sz="2300" dirty="0" smtClean="0">
                <a:latin typeface="Arial" pitchFamily="34" charset="0"/>
              </a:rPr>
              <a:t>In discussions with Infosys and with government</a:t>
            </a:r>
          </a:p>
          <a:p>
            <a:pPr marL="857250" lvl="2" indent="-342900">
              <a:spcBef>
                <a:spcPct val="0"/>
              </a:spcBef>
              <a:buClr>
                <a:srgbClr val="000000"/>
              </a:buClr>
            </a:pPr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</a:rPr>
              <a:t>Local 1Gbps links to participating labs (Karnataka government)</a:t>
            </a:r>
          </a:p>
          <a:p>
            <a:pPr marL="857250" lvl="2" indent="-342900">
              <a:spcBef>
                <a:spcPct val="0"/>
              </a:spcBef>
              <a:buClr>
                <a:srgbClr val="000000"/>
              </a:buClr>
            </a:pPr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</a:rPr>
              <a:t>Cloud support for computing etc. (collaboration with Industry)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1200" y="100812"/>
            <a:ext cx="9286400" cy="641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sz="4400" dirty="0">
                <a:solidFill>
                  <a:srgbClr val="990000"/>
                </a:solidFill>
                <a:ea typeface="AR PL UMing HK" charset="0"/>
                <a:cs typeface="AR PL UMing HK" charset="0"/>
              </a:rPr>
              <a:t>BIxLight - A local and global network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1" y="929680"/>
            <a:ext cx="9143999" cy="64614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6563" y="349250"/>
            <a:ext cx="9215437" cy="64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400" dirty="0" smtClean="0">
                <a:solidFill>
                  <a:srgbClr val="990000"/>
                </a:solidFill>
                <a:latin typeface="+mj-lt"/>
              </a:rPr>
              <a:t>Phased rollout of shared Infrastructure</a:t>
            </a:r>
            <a:endParaRPr lang="en-US" sz="4400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07968" y="1452546"/>
            <a:ext cx="9272620" cy="561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990000"/>
              </a:buClr>
              <a:buSzPct val="100000"/>
              <a:buFontTx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Mirrors of internationally available science research datasets and storage for locally generated data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Pilot</a:t>
            </a:r>
            <a:endParaRPr lang="en-US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High-performance network connectivity from individual institutions to the location of data - </a:t>
            </a:r>
            <a:r>
              <a:rPr lang="en-US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Pilot+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Computing resources at the location of the data – </a:t>
            </a:r>
            <a:r>
              <a:rPr lang="en-US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Pilot+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Helpdesk </a:t>
            </a:r>
            <a:r>
              <a:rPr lang="en-US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Services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along with a huge capacity building effort – Second phase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Peering with NKN, ERNET – Second phase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Location of  facility:</a:t>
            </a:r>
          </a:p>
          <a:p>
            <a:pPr lvl="2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Preferably ICTS office at the IISc Bangalore</a:t>
            </a:r>
          </a:p>
          <a:p>
            <a:pPr lvl="2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Else Tata Communications in the Co-Location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33601" y="443247"/>
            <a:ext cx="9286400" cy="641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sz="4400" dirty="0">
                <a:solidFill>
                  <a:srgbClr val="990000"/>
                </a:solidFill>
                <a:ea typeface="AR PL UMing HK" charset="0"/>
                <a:cs typeface="AR PL UMing HK" charset="0"/>
              </a:rPr>
              <a:t>What will the project achieve?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07968" y="1023918"/>
            <a:ext cx="9286400" cy="59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buSzPct val="45000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endParaRPr lang="en-GB" sz="2600" dirty="0">
              <a:solidFill>
                <a:srgbClr val="000000"/>
              </a:solidFill>
              <a:ea typeface="AR PL UMing HK" charset="0"/>
              <a:cs typeface="AR PL UMing HK" charset="0"/>
            </a:endParaRP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Create India’s first </a:t>
            </a:r>
            <a:r>
              <a:rPr lang="en-GB" dirty="0">
                <a:solidFill>
                  <a:srgbClr val="7E0021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community-owned and operated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“open exchange” for advanced research and education communications 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services. </a:t>
            </a: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endParaRPr lang="en-GB" dirty="0" smtClean="0">
              <a:solidFill>
                <a:srgbClr val="000000"/>
              </a:solidFill>
              <a:latin typeface="Arial" pitchFamily="34" charset="0"/>
              <a:ea typeface="AR PL UMing HK" charset="0"/>
              <a:cs typeface="Arial" pitchFamily="34" charset="0"/>
            </a:endParaRP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Establish the JISC type institution for envisioning technology use in research and education.</a:t>
            </a: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endParaRPr lang="en-GB" dirty="0">
              <a:solidFill>
                <a:srgbClr val="000000"/>
              </a:solidFill>
              <a:latin typeface="Arial" pitchFamily="34" charset="0"/>
              <a:ea typeface="AR PL UMing HK" charset="0"/>
              <a:cs typeface="Arial" pitchFamily="34" charset="0"/>
            </a:endParaRP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Provide opportunity for </a:t>
            </a:r>
            <a:r>
              <a:rPr lang="en-GB" dirty="0">
                <a:solidFill>
                  <a:srgbClr val="7E0021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capacity building and collaboration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within and among 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research 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institutions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.</a:t>
            </a: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endParaRPr lang="en-GB" dirty="0">
              <a:solidFill>
                <a:srgbClr val="000000"/>
              </a:solidFill>
              <a:latin typeface="Arial" pitchFamily="34" charset="0"/>
              <a:ea typeface="AR PL UMing HK" charset="0"/>
              <a:cs typeface="Arial" pitchFamily="34" charset="0"/>
            </a:endParaRP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Help identify new and innovative ways in which </a:t>
            </a:r>
            <a:r>
              <a:rPr lang="en-GB" dirty="0">
                <a:solidFill>
                  <a:srgbClr val="7E0021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industry and academia can work together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on 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such high 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value </a:t>
            </a: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projects</a:t>
            </a: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endParaRPr lang="en-GB" dirty="0">
              <a:solidFill>
                <a:srgbClr val="000000"/>
              </a:solidFill>
              <a:latin typeface="Arial" pitchFamily="34" charset="0"/>
              <a:ea typeface="AR PL UMing HK" charset="0"/>
              <a:cs typeface="Arial" pitchFamily="34" charset="0"/>
            </a:endParaRPr>
          </a:p>
          <a:p>
            <a:pPr>
              <a:buSzPct val="45000"/>
              <a:buFont typeface="Wingdings" pitchFamily="2" charset="2"/>
              <a:buChar char=""/>
              <a:tabLst>
                <a:tab pos="729619" algn="l"/>
                <a:tab pos="1459238" algn="l"/>
                <a:tab pos="2188856" algn="l"/>
                <a:tab pos="2918475" algn="l"/>
                <a:tab pos="3648094" algn="l"/>
                <a:tab pos="4377713" algn="l"/>
                <a:tab pos="5107332" algn="l"/>
                <a:tab pos="5836950" algn="l"/>
                <a:tab pos="6566569" algn="l"/>
                <a:tab pos="7296188" algn="l"/>
                <a:tab pos="8025807" algn="l"/>
                <a:tab pos="8755426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Create 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a </a:t>
            </a:r>
            <a:r>
              <a:rPr lang="en-GB" dirty="0">
                <a:solidFill>
                  <a:srgbClr val="7E0021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successful model for the deployment of shared technology infrastructure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AR PL UMing HK" charset="0"/>
                <a:cs typeface="Arial" pitchFamily="34" charset="0"/>
              </a:rPr>
              <a:t> in other areas of education and research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41300" y="309538"/>
            <a:ext cx="9663113" cy="12478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990000"/>
                </a:solidFill>
              </a:rPr>
              <a:t>Challenges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7472" y="1381108"/>
            <a:ext cx="9584878" cy="5525236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Lack of sufficient opportunity for Scientists, Engineers and Technologists </a:t>
            </a:r>
            <a:r>
              <a:rPr lang="en-US" sz="24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 work together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at our research institutions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Paucity of skilled technology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professionals at research institutions. </a:t>
            </a:r>
          </a:p>
          <a:p>
            <a:pPr marL="514350" lvl="2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Only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few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institutions have adequate support facilities for CDS&amp;E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IISc Bangalore – Supercomputer Education and Research Center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TIFR and IITs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Some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solutions could be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work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with industry to compensate (short term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Need to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evolve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appropriate business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models.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undertake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large capacity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building efforts (long term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Lack of clarity regarding the separate role of the NKN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-a-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BIxLight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82" y="380976"/>
            <a:ext cx="8636000" cy="1271588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Other Challenges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406" y="1738298"/>
            <a:ext cx="9032908" cy="5286412"/>
          </a:xfrm>
        </p:spPr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No equivalent of the dark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Fibre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law in the US – most of the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fibre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is in private hands (Telecom companies). Most routes we choose will require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fibre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 be laid.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Fibre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cuts – at least 50 times more frequent in India!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Appropriate business models (non-profit?) for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scientists to work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with Industry Partners – given salary differentials and paucity of talent on campuses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Infosys Innovation labs, Tata Companies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Multinational companies – Intel, IBM, Cisco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Strengths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User Community! 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Impatient to go and have leverage to push for this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Prospect of new projects such as LIGO and CSIR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Supportive State Government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Could consider funding local links. Talks in progress.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High level of Interest among Industry players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Tata, Infosys and Intel already involved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Future Plans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some funding and GO</a:t>
            </a:r>
            <a:r>
              <a:rPr lang="en-US" dirty="0" smtClean="0"/>
              <a:t>!</a:t>
            </a:r>
            <a:endParaRPr lang="en-US" dirty="0" smtClean="0"/>
          </a:p>
          <a:p>
            <a:pPr lvl="2"/>
            <a:r>
              <a:rPr lang="en-US" dirty="0" smtClean="0"/>
              <a:t>Karnataka </a:t>
            </a:r>
            <a:r>
              <a:rPr lang="en-US" dirty="0" smtClean="0"/>
              <a:t>government, DST</a:t>
            </a:r>
          </a:p>
          <a:p>
            <a:pPr lvl="2"/>
            <a:r>
              <a:rPr lang="en-US" dirty="0" smtClean="0"/>
              <a:t>Foundations – Infosys, Reliance</a:t>
            </a:r>
          </a:p>
          <a:p>
            <a:pPr lvl="2"/>
            <a:r>
              <a:rPr lang="en-US" dirty="0" smtClean="0"/>
              <a:t>SERB/DST</a:t>
            </a:r>
          </a:p>
          <a:p>
            <a:r>
              <a:rPr lang="en-US" dirty="0"/>
              <a:t>Phased rollout of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Mirrors of Databases</a:t>
            </a:r>
          </a:p>
          <a:p>
            <a:pPr lvl="1"/>
            <a:r>
              <a:rPr lang="en-US" dirty="0" smtClean="0"/>
              <a:t>High-speed connectivity to partner institutions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Takeaways from Workshop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Technology! Catch up on 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Technology aspects of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Lightpath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exchanges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Databases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Capacity building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efforts – School </a:t>
            </a:r>
            <a:r>
              <a:rPr lang="en-US" sz="2700" smtClean="0">
                <a:latin typeface="Arial" pitchFamily="34" charset="0"/>
                <a:cs typeface="Arial" pitchFamily="34" charset="0"/>
              </a:rPr>
              <a:t>in India?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Business models (best practices)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Creation of a new institution?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Opportunities for collaboration and new friends </a:t>
            </a:r>
            <a:r>
              <a:rPr lang="en-US" sz="27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36530" y="380976"/>
            <a:ext cx="9285288" cy="64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4400" dirty="0">
                <a:solidFill>
                  <a:srgbClr val="990000"/>
                </a:solidFill>
                <a:latin typeface="+mj-lt"/>
              </a:rPr>
              <a:t>Outline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06868" y="1577752"/>
            <a:ext cx="9285288" cy="518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</a:rPr>
              <a:t>Communities and Applications through</a:t>
            </a:r>
            <a:endParaRPr lang="en-US" sz="3200" dirty="0"/>
          </a:p>
          <a:p>
            <a:pPr marL="1028700" lvl="2" indent="-457200">
              <a:lnSpc>
                <a:spcPct val="95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ICTS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Meeting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of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February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2011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on "Scientific Discovery through intensive exploration of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data“</a:t>
            </a:r>
          </a:p>
          <a:p>
            <a:pPr marL="1028700" lvl="2" indent="-457200">
              <a:lnSpc>
                <a:spcPct val="95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US-India Network Enabled Research Collaboration</a:t>
            </a:r>
          </a:p>
          <a:p>
            <a:pPr marL="1028700" lvl="2" indent="-457200">
              <a:lnSpc>
                <a:spcPct val="95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US-India Workshop on Virtual Institutes for Computing and Data Enabled Science &amp; Engineering (CDS&amp;E)</a:t>
            </a:r>
          </a:p>
          <a:p>
            <a:pPr marL="1028700" lvl="2" indent="-457200">
              <a:lnSpc>
                <a:spcPct val="95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Interaction with Council for Scientific and Industrial Research (CSIR)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Open Source Drug Discovery (OSDD) team</a:t>
            </a:r>
          </a:p>
          <a:p>
            <a:pPr marL="571500" lvl="2">
              <a:lnSpc>
                <a:spcPct val="95000"/>
              </a:lnSpc>
              <a:buClr>
                <a:srgbClr val="000000"/>
              </a:buClr>
              <a:buSzPct val="100000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Facilities</a:t>
            </a: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Activities</a:t>
            </a: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Challenges</a:t>
            </a: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Future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38150" y="354013"/>
            <a:ext cx="9285288" cy="12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400" dirty="0">
                <a:solidFill>
                  <a:srgbClr val="990000"/>
                </a:solidFill>
                <a:latin typeface="+mj-lt"/>
              </a:rPr>
              <a:t>Scientific discovery through intensive exploration of data (SDIDE)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38150" y="1865784"/>
            <a:ext cx="9285288" cy="55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An 11-day long ICTS program, February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2011,Bangalore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Convenors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: 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Amit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Apte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and Ravi 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Nanjudiah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)</a:t>
            </a:r>
            <a:endParaRPr lang="en-US" dirty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Main themes: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700" dirty="0">
                <a:latin typeface="Arial" pitchFamily="34" charset="0"/>
              </a:rPr>
              <a:t>use of vast amounts of observational, experimental, and numerical data</a:t>
            </a:r>
            <a:r>
              <a:rPr lang="en-US" sz="2700" i="1" dirty="0">
                <a:latin typeface="Arial" pitchFamily="34" charset="0"/>
              </a:rPr>
              <a:t> </a:t>
            </a:r>
            <a:r>
              <a:rPr lang="en-US" sz="2700" dirty="0">
                <a:latin typeface="Arial" pitchFamily="34" charset="0"/>
              </a:rPr>
              <a:t>and computations for scientific explorations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700" dirty="0">
                <a:latin typeface="Arial" pitchFamily="34" charset="0"/>
              </a:rPr>
              <a:t>mathematical and computer </a:t>
            </a:r>
            <a:r>
              <a:rPr lang="en-US" sz="2700" dirty="0" smtClean="0">
                <a:latin typeface="Arial" pitchFamily="34" charset="0"/>
              </a:rPr>
              <a:t>science </a:t>
            </a:r>
            <a:r>
              <a:rPr lang="en-US" sz="2700" dirty="0">
                <a:latin typeface="Arial" pitchFamily="34" charset="0"/>
              </a:rPr>
              <a:t>aspects of storing, accessing, </a:t>
            </a:r>
            <a:r>
              <a:rPr lang="en-US" sz="2700" dirty="0" smtClean="0">
                <a:latin typeface="Arial" pitchFamily="34" charset="0"/>
              </a:rPr>
              <a:t>visualizing</a:t>
            </a:r>
            <a:r>
              <a:rPr lang="en-US" sz="2700" dirty="0">
                <a:latin typeface="Arial" pitchFamily="34" charset="0"/>
              </a:rPr>
              <a:t>, and </a:t>
            </a:r>
            <a:r>
              <a:rPr lang="en-US" sz="2700" dirty="0" smtClean="0">
                <a:latin typeface="Arial" pitchFamily="34" charset="0"/>
              </a:rPr>
              <a:t>analyzing </a:t>
            </a:r>
            <a:r>
              <a:rPr lang="en-US" sz="2700" dirty="0">
                <a:latin typeface="Arial" pitchFamily="34" charset="0"/>
              </a:rPr>
              <a:t>large data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Panel discussion on Genomics</a:t>
            </a:r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Panel discussion on IT infra-structure in India - </a:t>
            </a:r>
            <a:r>
              <a:rPr lang="en-US" sz="2700" dirty="0" smtClean="0">
                <a:solidFill>
                  <a:srgbClr val="990000"/>
                </a:solidFill>
                <a:latin typeface="Arial" pitchFamily="34" charset="0"/>
              </a:rPr>
              <a:t>Many scientists expressed their frustration over the lack of technology support for their research</a:t>
            </a:r>
            <a:endParaRPr lang="en-US" sz="2800" dirty="0" smtClean="0">
              <a:solidFill>
                <a:srgbClr val="990000"/>
              </a:solidFill>
            </a:endParaRPr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sz="2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38150" y="354013"/>
            <a:ext cx="9285288" cy="64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400" dirty="0" smtClean="0">
                <a:solidFill>
                  <a:srgbClr val="990000"/>
                </a:solidFill>
                <a:latin typeface="+mj-lt"/>
              </a:rPr>
              <a:t>Areas of Interest - SDIDE</a:t>
            </a:r>
            <a:endParaRPr lang="en-US" sz="4400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52450" y="1625600"/>
            <a:ext cx="9028144" cy="55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Earth Sciences</a:t>
            </a: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IISc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Bangalore, TIFR-CAM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Life Sciences and Health </a:t>
            </a: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NCBS,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IISc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Bangalore, CSIR, IBAB,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Strand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Life Sciences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IIT Bombay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High Energy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Physics &amp; Astronomy</a:t>
            </a: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TIFR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TIFR-NCRA</a:t>
            </a:r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Materials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Science and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Chemistry </a:t>
            </a: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JNCASR,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IISc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Bangalore, Univ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. of Hyderabad</a:t>
            </a:r>
            <a:endParaRPr lang="en-US" dirty="0"/>
          </a:p>
          <a:p>
            <a:pPr marL="857250" lvl="2" indent="-285750">
              <a:lnSpc>
                <a:spcPct val="95000"/>
              </a:lnSpc>
              <a:buClr>
                <a:srgbClr val="000000"/>
              </a:buClr>
              <a:buSzPct val="80000"/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Computer Science, Technology and Statistical Methods</a:t>
            </a: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Microsoft, TCRL, Intel,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IBM,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IISc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Bangalore, IIT Bombay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1314450" lvl="3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80000"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Report: </a:t>
            </a:r>
            <a:r>
              <a:rPr lang="en-US" dirty="0" smtClean="0">
                <a:solidFill>
                  <a:srgbClr val="990000"/>
                </a:solidFill>
              </a:rPr>
              <a:t>http://www.icts.res.in/program/Datasci2011</a:t>
            </a:r>
            <a:endParaRPr lang="en-US" dirty="0" smtClean="0">
              <a:solidFill>
                <a:srgbClr val="990000"/>
              </a:solidFill>
              <a:latin typeface="Arial" pitchFamily="34" charset="0"/>
            </a:endParaRPr>
          </a:p>
          <a:p>
            <a:pPr marL="400050" lvl="1" indent="-285750">
              <a:lnSpc>
                <a:spcPct val="95000"/>
              </a:lnSpc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528" y="209600"/>
            <a:ext cx="8636000" cy="1271588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US-India Network Enabled Collaboration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49760"/>
            <a:ext cx="8926512" cy="5616624"/>
          </a:xfrm>
        </p:spPr>
        <p:txBody>
          <a:bodyPr/>
          <a:lstStyle/>
          <a:p>
            <a:r>
              <a:rPr lang="en-US" sz="2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http://internationalnetworking.iu.edu/us-india-workshop 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Indian partners: ERNET, CDAC and NKN (Ministry of Information Technology)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Additional areas of interest: Medical research, particularly Cancer research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Research Institutions: 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IUCAA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NRSA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NARI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TMH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AIIMS, </a:t>
            </a:r>
          </a:p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International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:  Indiana University, Pacific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Rim Access and Grid Middleware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Assembly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3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520" y="209600"/>
            <a:ext cx="8636000" cy="1224136"/>
          </a:xfrm>
        </p:spPr>
        <p:txBody>
          <a:bodyPr/>
          <a:lstStyle/>
          <a:p>
            <a:pPr lvl="2"/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Arial" pitchFamily="34" charset="0"/>
              </a:rPr>
            </a:br>
            <a:r>
              <a:rPr lang="en-US" dirty="0" smtClean="0">
                <a:solidFill>
                  <a:srgbClr val="990000"/>
                </a:solidFill>
                <a:latin typeface="Arial" pitchFamily="34" charset="0"/>
              </a:rPr>
              <a:t>US-India </a:t>
            </a:r>
            <a:r>
              <a:rPr lang="en-US" dirty="0">
                <a:solidFill>
                  <a:srgbClr val="990000"/>
                </a:solidFill>
                <a:latin typeface="Arial" pitchFamily="34" charset="0"/>
              </a:rPr>
              <a:t>Workshop on Virtual Institutes for CDS&amp;E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505744"/>
            <a:ext cx="9289032" cy="5832648"/>
          </a:xfrm>
        </p:spPr>
        <p:txBody>
          <a:bodyPr/>
          <a:lstStyle/>
          <a:p>
            <a:r>
              <a:rPr lang="en-US" sz="2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http://nsfcac.rutgers.edu/cdse/us-india-workshop/</a:t>
            </a:r>
            <a:endParaRPr lang="en-US" sz="27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Theme: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CDS&amp;E under the umbrella SAVI (Science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cross Virtual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Institutes)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New Areas of Interest: Mathematics and LIGO (Laser Interferometer Gravitational Observatory)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Indian Partners: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IISc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Bangalore, RRI,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IUCAA, ISI, CMI, TIFR-ICTS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International partners: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ICERM (Brown), SAMSI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Stuart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Anderson,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Caltech 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Peter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Arzberger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UCSD 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John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Towns,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NCSA, </a:t>
            </a:r>
          </a:p>
          <a:p>
            <a:pPr lvl="1"/>
            <a:r>
              <a:rPr lang="en-US" sz="2300" dirty="0" smtClean="0">
                <a:latin typeface="Arial" pitchFamily="34" charset="0"/>
                <a:cs typeface="Arial" pitchFamily="34" charset="0"/>
              </a:rPr>
              <a:t>Manish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Parashar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Rutgers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University, </a:t>
            </a:r>
          </a:p>
          <a:p>
            <a:pPr lvl="1"/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Sastry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Pantula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Ed Seidel, Gabrielle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Allen,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NSF/DMS&amp;OCI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Council for Scientific and Industrial Research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512" y="2081808"/>
            <a:ext cx="8928992" cy="5112568"/>
          </a:xfrm>
        </p:spPr>
        <p:txBody>
          <a:bodyPr/>
          <a:lstStyle/>
          <a:p>
            <a:r>
              <a:rPr lang="en-US" sz="2700" dirty="0">
                <a:latin typeface="Arial" pitchFamily="34" charset="0"/>
                <a:cs typeface="Arial" pitchFamily="34" charset="0"/>
              </a:rPr>
              <a:t>Large spread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of institutions all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across India – high speed networks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critical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Open Source Drug Discovery team – Young, Dynamic, backed by strong Director General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CSIR is also setting up a new institute for the Data Intensive Sciences in Bangalore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Solutions for Affordable Healthcare and Sustainable Development are some critical areas of research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Prime Minister is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the President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CSIR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CMMACS is also a partner in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BIxLight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9520" y="353616"/>
            <a:ext cx="8636000" cy="1271588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Administration and Funding of S&amp;T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3720" y="1595422"/>
            <a:ext cx="8636000" cy="5429288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Prime Ministers’ Office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Department of Atomic Energy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Department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Space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Ministry of Science and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Technology – DST, CSIR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Ministry of Earth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Sciences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Ministry of Communication and Information Technology – ERNET, CDAC, NKN (partly)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Ministry of Human Resource Development</a:t>
            </a:r>
          </a:p>
          <a:p>
            <a:r>
              <a:rPr lang="en-US" sz="27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No NSF like institution yet. SERB (Science and Engineering Research Board) to start soon</a:t>
            </a:r>
            <a:endParaRPr lang="en-US" sz="2700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990000"/>
                </a:solidFill>
              </a:rPr>
              <a:t>BI</a:t>
            </a:r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dirty="0" err="1" smtClean="0">
                <a:solidFill>
                  <a:srgbClr val="990000"/>
                </a:solidFill>
              </a:rPr>
              <a:t>Light</a:t>
            </a:r>
            <a:r>
              <a:rPr lang="en-US" dirty="0" smtClean="0">
                <a:solidFill>
                  <a:srgbClr val="990000"/>
                </a:solidFill>
              </a:rPr>
              <a:t> Project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(Facilities and Activities)</a:t>
            </a:r>
            <a:endParaRPr lang="en-US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1065</Words>
  <Application>Microsoft Office PowerPoint</Application>
  <PresentationFormat>Custom</PresentationFormat>
  <Paragraphs>166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US-India Network Enabled Collaboration</vt:lpstr>
      <vt:lpstr> US-India Workshop on Virtual Institutes for CDS&amp;E </vt:lpstr>
      <vt:lpstr>Council for Scientific and Industrial Research</vt:lpstr>
      <vt:lpstr>Administration and Funding of S&amp;T</vt:lpstr>
      <vt:lpstr>BIxLight Project (Facilities and Activities)</vt:lpstr>
      <vt:lpstr>A pilot project</vt:lpstr>
      <vt:lpstr>PowerPoint Presentation</vt:lpstr>
      <vt:lpstr>PowerPoint Presentation</vt:lpstr>
      <vt:lpstr>PowerPoint Presentation</vt:lpstr>
      <vt:lpstr>Challenges</vt:lpstr>
      <vt:lpstr>Other Challenges</vt:lpstr>
      <vt:lpstr>Strengths</vt:lpstr>
      <vt:lpstr>Future Plans</vt:lpstr>
      <vt:lpstr>Takeaways from Workshop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admin</cp:lastModifiedBy>
  <cp:revision>43</cp:revision>
  <cp:lastPrinted>2012-01-19T11:32:16Z</cp:lastPrinted>
  <dcterms:created xsi:type="dcterms:W3CDTF">2004-05-06T09:28:21Z</dcterms:created>
  <dcterms:modified xsi:type="dcterms:W3CDTF">2012-01-19T11:32:23Z</dcterms:modified>
</cp:coreProperties>
</file>