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3"/>
  </p:notesMasterIdLst>
  <p:handoutMasterIdLst>
    <p:handoutMasterId r:id="rId34"/>
  </p:handoutMasterIdLst>
  <p:sldIdLst>
    <p:sldId id="268" r:id="rId2"/>
    <p:sldId id="333" r:id="rId3"/>
    <p:sldId id="320" r:id="rId4"/>
    <p:sldId id="271" r:id="rId5"/>
    <p:sldId id="273" r:id="rId6"/>
    <p:sldId id="315" r:id="rId7"/>
    <p:sldId id="318" r:id="rId8"/>
    <p:sldId id="347" r:id="rId9"/>
    <p:sldId id="349" r:id="rId10"/>
    <p:sldId id="336" r:id="rId11"/>
    <p:sldId id="335" r:id="rId12"/>
    <p:sldId id="350" r:id="rId13"/>
    <p:sldId id="337" r:id="rId14"/>
    <p:sldId id="348" r:id="rId15"/>
    <p:sldId id="352" r:id="rId16"/>
    <p:sldId id="353" r:id="rId17"/>
    <p:sldId id="338" r:id="rId18"/>
    <p:sldId id="357" r:id="rId19"/>
    <p:sldId id="358" r:id="rId20"/>
    <p:sldId id="359" r:id="rId21"/>
    <p:sldId id="360" r:id="rId22"/>
    <p:sldId id="351" r:id="rId23"/>
    <p:sldId id="340" r:id="rId24"/>
    <p:sldId id="341" r:id="rId25"/>
    <p:sldId id="342" r:id="rId26"/>
    <p:sldId id="343" r:id="rId27"/>
    <p:sldId id="344" r:id="rId28"/>
    <p:sldId id="354" r:id="rId29"/>
    <p:sldId id="355" r:id="rId30"/>
    <p:sldId id="345" r:id="rId31"/>
    <p:sldId id="346" r:id="rId32"/>
  </p:sldIdLst>
  <p:sldSz cx="9144000" cy="6858000" type="screen4x3"/>
  <p:notesSz cx="69469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CCFFFF"/>
    <a:srgbClr val="0000FF"/>
    <a:srgbClr val="66FFFF"/>
    <a:srgbClr val="6600CC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 autoAdjust="0"/>
    <p:restoredTop sz="94693" autoAdjust="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340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HK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42298532127938"/>
          <c:y val="0.13522271392850524"/>
          <c:w val="0.84797207640711625"/>
          <c:h val="0.7556416170437112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BW Mbps</c:v>
                </c:pt>
              </c:strCache>
            </c:strRef>
          </c:tx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48</c:v>
                </c:pt>
                <c:pt idx="1">
                  <c:v>72</c:v>
                </c:pt>
                <c:pt idx="2">
                  <c:v>96</c:v>
                </c:pt>
                <c:pt idx="3">
                  <c:v>155</c:v>
                </c:pt>
                <c:pt idx="4">
                  <c:v>240</c:v>
                </c:pt>
                <c:pt idx="5">
                  <c:v>380</c:v>
                </c:pt>
                <c:pt idx="6">
                  <c:v>440</c:v>
                </c:pt>
                <c:pt idx="7">
                  <c:v>560</c:v>
                </c:pt>
                <c:pt idx="8">
                  <c:v>780</c:v>
                </c:pt>
                <c:pt idx="9">
                  <c:v>1200</c:v>
                </c:pt>
                <c:pt idx="10">
                  <c:v>1750</c:v>
                </c:pt>
                <c:pt idx="11">
                  <c:v>2000</c:v>
                </c:pt>
                <c:pt idx="12">
                  <c:v>4000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758592"/>
        <c:axId val="93760128"/>
      </c:lineChart>
      <c:catAx>
        <c:axId val="93758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 baseline="0">
                <a:solidFill>
                  <a:srgbClr val="7030A0"/>
                </a:solidFill>
              </a:defRPr>
            </a:pPr>
            <a:endParaRPr lang="zh-HK"/>
          </a:p>
        </c:txPr>
        <c:crossAx val="93760128"/>
        <c:crosses val="autoZero"/>
        <c:auto val="1"/>
        <c:lblAlgn val="ctr"/>
        <c:lblOffset val="100"/>
        <c:noMultiLvlLbl val="0"/>
      </c:catAx>
      <c:valAx>
        <c:axId val="9376012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 altLang="en-US" baseline="0" dirty="0" smtClean="0">
                    <a:solidFill>
                      <a:srgbClr val="00B050"/>
                    </a:solidFill>
                  </a:rPr>
                  <a:t>Mbps</a:t>
                </a:r>
                <a:endParaRPr lang="en-GB" altLang="en-US" baseline="0" dirty="0">
                  <a:solidFill>
                    <a:srgbClr val="00B050"/>
                  </a:solidFill>
                </a:endParaRPr>
              </a:p>
            </c:rich>
          </c:tx>
          <c:layout>
            <c:manualLayout>
              <c:xMode val="edge"/>
              <c:yMode val="edge"/>
              <c:x val="3.0864197530864226E-3"/>
              <c:y val="0.40078122600648725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7030A0"/>
                </a:solidFill>
              </a:defRPr>
            </a:pPr>
            <a:endParaRPr lang="zh-HK"/>
          </a:p>
        </c:txPr>
        <c:crossAx val="93758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HK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5413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5413" y="8818563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Arial" charset="0"/>
              </a:defRPr>
            </a:lvl1pPr>
          </a:lstStyle>
          <a:p>
            <a:pPr>
              <a:defRPr/>
            </a:pPr>
            <a:fld id="{5489D732-18F9-49D0-9CD6-62C47999D0EB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089073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5413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410075"/>
            <a:ext cx="555625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 smtClean="0"/>
              <a:t>Click to edit Master text styles</a:t>
            </a:r>
          </a:p>
          <a:p>
            <a:pPr lvl="1"/>
            <a:r>
              <a:rPr lang="en-US" altLang="zh-TW" noProof="0" smtClean="0"/>
              <a:t>Second level</a:t>
            </a:r>
          </a:p>
          <a:p>
            <a:pPr lvl="2"/>
            <a:r>
              <a:rPr lang="en-US" altLang="zh-TW" noProof="0" smtClean="0"/>
              <a:t>Third level</a:t>
            </a:r>
          </a:p>
          <a:p>
            <a:pPr lvl="3"/>
            <a:r>
              <a:rPr lang="en-US" altLang="zh-TW" noProof="0" smtClean="0"/>
              <a:t>Fourth level</a:t>
            </a:r>
          </a:p>
          <a:p>
            <a:pPr lvl="4"/>
            <a:r>
              <a:rPr lang="en-US" altLang="zh-TW" noProof="0" smtClean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5413" y="8818563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C83FD1A-AB75-41DF-A859-4D373432864E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16830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C8AAAE-4989-467D-99AB-A9F6A32FA228}" type="slidenum">
              <a:rPr lang="en-US" altLang="zh-TW" smtClean="0"/>
              <a:pPr/>
              <a:t>1</a:t>
            </a:fld>
            <a:endParaRPr lang="en-US" altLang="zh-TW" dirty="0" smtClean="0"/>
          </a:p>
        </p:txBody>
      </p:sp>
      <p:sp>
        <p:nvSpPr>
          <p:cNvPr id="34819" name="Rectangle 7"/>
          <p:cNvSpPr txBox="1">
            <a:spLocks noGrp="1" noChangeArrowheads="1"/>
          </p:cNvSpPr>
          <p:nvPr/>
        </p:nvSpPr>
        <p:spPr bwMode="auto">
          <a:xfrm>
            <a:off x="3933825" y="8818563"/>
            <a:ext cx="30114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92" tIns="45496" rIns="90992" bIns="45496" anchor="b"/>
          <a:lstStyle/>
          <a:p>
            <a:pPr algn="r"/>
            <a:fld id="{674E4363-F8B1-4B88-8156-63226C86D1A6}" type="slidenum">
              <a:rPr kumimoji="1" lang="en-US" altLang="zh-TW" sz="1200">
                <a:latin typeface="Arial" charset="0"/>
              </a:rPr>
              <a:pPr algn="r"/>
              <a:t>1</a:t>
            </a:fld>
            <a:endParaRPr kumimoji="1" lang="en-US" altLang="zh-TW" sz="1200" dirty="0">
              <a:latin typeface="Arial" charset="0"/>
            </a:endParaRPr>
          </a:p>
        </p:txBody>
      </p:sp>
      <p:sp>
        <p:nvSpPr>
          <p:cNvPr id="34820" name="Rectangle 7"/>
          <p:cNvSpPr txBox="1">
            <a:spLocks noGrp="1" noChangeArrowheads="1"/>
          </p:cNvSpPr>
          <p:nvPr/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264" tIns="0" rIns="19264" bIns="0" anchor="b"/>
          <a:lstStyle/>
          <a:p>
            <a:pPr algn="r" defTabSz="923925" eaLnBrk="0" hangingPunct="0"/>
            <a:fld id="{D1CDF474-22A3-4B29-8FD0-E559DB5F7F3B}" type="slidenum">
              <a:rPr lang="en-US" altLang="zh-TW" sz="1200">
                <a:latin typeface="Arial" charset="0"/>
              </a:rPr>
              <a:pPr algn="r" defTabSz="923925" eaLnBrk="0" hangingPunct="0"/>
              <a:t>1</a:t>
            </a:fld>
            <a:endParaRPr lang="en-US" altLang="zh-TW" sz="1200" dirty="0">
              <a:latin typeface="Arial" charset="0"/>
            </a:endParaRPr>
          </a:p>
        </p:txBody>
      </p:sp>
      <p:sp>
        <p:nvSpPr>
          <p:cNvPr id="348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5325"/>
            <a:ext cx="4641850" cy="3481388"/>
          </a:xfrm>
          <a:ln/>
        </p:spPr>
      </p:sp>
      <p:sp>
        <p:nvSpPr>
          <p:cNvPr id="348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4408488"/>
            <a:ext cx="5095875" cy="4176712"/>
          </a:xfrm>
          <a:noFill/>
          <a:ln/>
        </p:spPr>
        <p:txBody>
          <a:bodyPr lIns="93109" tIns="46555" rIns="93109" bIns="46555"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3FD1A-AB75-41DF-A859-4D373432864E}" type="slidenum">
              <a:rPr lang="en-US" altLang="zh-TW" smtClean="0"/>
              <a:pPr>
                <a:defRPr/>
              </a:pPr>
              <a:t>10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359445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3FD1A-AB75-41DF-A859-4D373432864E}" type="slidenum">
              <a:rPr lang="en-US" altLang="zh-TW" smtClean="0"/>
              <a:pPr>
                <a:defRPr/>
              </a:pPr>
              <a:t>11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072957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3FD1A-AB75-41DF-A859-4D373432864E}" type="slidenum">
              <a:rPr lang="en-US" altLang="zh-TW" smtClean="0"/>
              <a:pPr>
                <a:defRPr/>
              </a:pPr>
              <a:t>12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17834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3FD1A-AB75-41DF-A859-4D373432864E}" type="slidenum">
              <a:rPr lang="en-US" altLang="zh-TW" smtClean="0"/>
              <a:pPr>
                <a:defRPr/>
              </a:pPr>
              <a:t>13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35003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3FD1A-AB75-41DF-A859-4D373432864E}" type="slidenum">
              <a:rPr lang="en-US" altLang="zh-TW" smtClean="0"/>
              <a:pPr>
                <a:defRPr/>
              </a:pPr>
              <a:t>14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643297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3FD1A-AB75-41DF-A859-4D373432864E}" type="slidenum">
              <a:rPr lang="en-US" altLang="zh-TW" smtClean="0"/>
              <a:pPr>
                <a:defRPr/>
              </a:pPr>
              <a:t>15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070742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3FD1A-AB75-41DF-A859-4D373432864E}" type="slidenum">
              <a:rPr lang="en-US" altLang="zh-TW" smtClean="0"/>
              <a:pPr>
                <a:defRPr/>
              </a:pPr>
              <a:t>16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473784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3FD1A-AB75-41DF-A859-4D373432864E}" type="slidenum">
              <a:rPr lang="en-US" altLang="zh-TW" smtClean="0"/>
              <a:pPr>
                <a:defRPr/>
              </a:pPr>
              <a:t>17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8690219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3FD1A-AB75-41DF-A859-4D373432864E}" type="slidenum">
              <a:rPr lang="en-US" altLang="zh-TW" smtClean="0"/>
              <a:pPr>
                <a:defRPr/>
              </a:pPr>
              <a:t>18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11861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3FD1A-AB75-41DF-A859-4D373432864E}" type="slidenum">
              <a:rPr lang="en-US" altLang="zh-TW" smtClean="0"/>
              <a:pPr>
                <a:defRPr/>
              </a:pPr>
              <a:t>19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250691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3FD1A-AB75-41DF-A859-4D373432864E}" type="slidenum">
              <a:rPr lang="en-US" altLang="zh-TW" smtClean="0"/>
              <a:pPr>
                <a:defRPr/>
              </a:pPr>
              <a:t>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145479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3FD1A-AB75-41DF-A859-4D373432864E}" type="slidenum">
              <a:rPr lang="en-US" altLang="zh-TW" smtClean="0"/>
              <a:pPr>
                <a:defRPr/>
              </a:pPr>
              <a:t>20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2103726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3FD1A-AB75-41DF-A859-4D373432864E}" type="slidenum">
              <a:rPr lang="en-US" altLang="zh-TW" smtClean="0"/>
              <a:pPr>
                <a:defRPr/>
              </a:pPr>
              <a:t>21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7222526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3FD1A-AB75-41DF-A859-4D373432864E}" type="slidenum">
              <a:rPr lang="en-US" altLang="zh-TW" smtClean="0"/>
              <a:pPr>
                <a:defRPr/>
              </a:pPr>
              <a:t>22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9044906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3FD1A-AB75-41DF-A859-4D373432864E}" type="slidenum">
              <a:rPr lang="en-US" altLang="zh-TW" smtClean="0"/>
              <a:pPr>
                <a:defRPr/>
              </a:pPr>
              <a:t>23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413339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3FD1A-AB75-41DF-A859-4D373432864E}" type="slidenum">
              <a:rPr lang="en-US" altLang="zh-TW" smtClean="0"/>
              <a:pPr>
                <a:defRPr/>
              </a:pPr>
              <a:t>24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4385588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3FD1A-AB75-41DF-A859-4D373432864E}" type="slidenum">
              <a:rPr lang="en-US" altLang="zh-TW" smtClean="0"/>
              <a:pPr>
                <a:defRPr/>
              </a:pPr>
              <a:t>25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878393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3FD1A-AB75-41DF-A859-4D373432864E}" type="slidenum">
              <a:rPr lang="en-US" altLang="zh-TW" smtClean="0"/>
              <a:pPr>
                <a:defRPr/>
              </a:pPr>
              <a:t>26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855942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3FD1A-AB75-41DF-A859-4D373432864E}" type="slidenum">
              <a:rPr lang="en-US" altLang="zh-TW" smtClean="0"/>
              <a:pPr>
                <a:defRPr/>
              </a:pPr>
              <a:t>27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4546561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943DB-7E2D-4C6B-A499-ED42D57C5CF1}" type="slidenum">
              <a:rPr lang="zh-HK" altLang="en-US" smtClean="0"/>
              <a:t>28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0566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3FD1A-AB75-41DF-A859-4D373432864E}" type="slidenum">
              <a:rPr lang="en-US" altLang="zh-TW" smtClean="0"/>
              <a:pPr>
                <a:defRPr/>
              </a:pPr>
              <a:t>29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54123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EB5230-C364-465D-B27D-23DEF50EC98D}" type="slidenum">
              <a:rPr lang="en-US" altLang="zh-TW" smtClean="0"/>
              <a:pPr/>
              <a:t>3</a:t>
            </a:fld>
            <a:endParaRPr lang="en-US" altLang="zh-TW" dirty="0" smtClean="0"/>
          </a:p>
        </p:txBody>
      </p:sp>
      <p:sp>
        <p:nvSpPr>
          <p:cNvPr id="35843" name="Rectangle 7"/>
          <p:cNvSpPr txBox="1">
            <a:spLocks noGrp="1" noChangeArrowheads="1"/>
          </p:cNvSpPr>
          <p:nvPr/>
        </p:nvSpPr>
        <p:spPr bwMode="auto">
          <a:xfrm>
            <a:off x="3933825" y="8818563"/>
            <a:ext cx="30114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92" tIns="45496" rIns="90992" bIns="45496" anchor="b"/>
          <a:lstStyle/>
          <a:p>
            <a:pPr algn="r"/>
            <a:fld id="{02CB9FF9-BCCB-49CF-984E-CEB9591793B3}" type="slidenum">
              <a:rPr kumimoji="1" lang="en-US" altLang="zh-TW" sz="1200">
                <a:latin typeface="Arial" charset="0"/>
              </a:rPr>
              <a:pPr algn="r"/>
              <a:t>3</a:t>
            </a:fld>
            <a:endParaRPr kumimoji="1" lang="en-US" altLang="zh-TW" sz="1200" dirty="0">
              <a:latin typeface="Arial" charset="0"/>
            </a:endParaRPr>
          </a:p>
        </p:txBody>
      </p:sp>
      <p:sp>
        <p:nvSpPr>
          <p:cNvPr id="35844" name="Rectangle 7"/>
          <p:cNvSpPr txBox="1">
            <a:spLocks noGrp="1" noChangeArrowheads="1"/>
          </p:cNvSpPr>
          <p:nvPr/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264" tIns="0" rIns="19264" bIns="0" anchor="b"/>
          <a:lstStyle/>
          <a:p>
            <a:pPr algn="r" defTabSz="923925" eaLnBrk="0" hangingPunct="0"/>
            <a:fld id="{5B0F1445-E6EF-4976-8866-C7C29D275A1F}" type="slidenum">
              <a:rPr lang="en-US" altLang="zh-TW" sz="1200">
                <a:latin typeface="Arial" charset="0"/>
              </a:rPr>
              <a:pPr algn="r" defTabSz="923925" eaLnBrk="0" hangingPunct="0"/>
              <a:t>3</a:t>
            </a:fld>
            <a:endParaRPr lang="en-US" altLang="zh-TW" sz="1200" dirty="0">
              <a:latin typeface="Arial" charset="0"/>
            </a:endParaRPr>
          </a:p>
        </p:txBody>
      </p:sp>
      <p:sp>
        <p:nvSpPr>
          <p:cNvPr id="358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5325"/>
            <a:ext cx="4641850" cy="3481388"/>
          </a:xfrm>
          <a:ln/>
        </p:spPr>
      </p:sp>
      <p:sp>
        <p:nvSpPr>
          <p:cNvPr id="358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4408488"/>
            <a:ext cx="5095875" cy="4176712"/>
          </a:xfrm>
          <a:noFill/>
          <a:ln/>
        </p:spPr>
        <p:txBody>
          <a:bodyPr lIns="93109" tIns="46555" rIns="93109" bIns="46555"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3FD1A-AB75-41DF-A859-4D373432864E}" type="slidenum">
              <a:rPr lang="en-US" altLang="zh-TW" smtClean="0"/>
              <a:pPr>
                <a:defRPr/>
              </a:pPr>
              <a:t>30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9708949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3FD1A-AB75-41DF-A859-4D373432864E}" type="slidenum">
              <a:rPr lang="en-US" altLang="zh-TW" smtClean="0"/>
              <a:pPr>
                <a:defRPr/>
              </a:pPr>
              <a:t>31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79018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9653E6-7899-4013-9533-8C37D9A1885C}" type="slidenum">
              <a:rPr lang="en-US" altLang="zh-TW" smtClean="0"/>
              <a:pPr/>
              <a:t>4</a:t>
            </a:fld>
            <a:endParaRPr lang="en-US" altLang="zh-TW" dirty="0" smtClean="0"/>
          </a:p>
        </p:txBody>
      </p:sp>
      <p:sp>
        <p:nvSpPr>
          <p:cNvPr id="36867" name="Rectangle 7"/>
          <p:cNvSpPr txBox="1">
            <a:spLocks noGrp="1" noChangeArrowheads="1"/>
          </p:cNvSpPr>
          <p:nvPr/>
        </p:nvSpPr>
        <p:spPr bwMode="auto">
          <a:xfrm>
            <a:off x="3933825" y="8818563"/>
            <a:ext cx="30114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92" tIns="45496" rIns="90992" bIns="45496" anchor="b"/>
          <a:lstStyle/>
          <a:p>
            <a:pPr algn="r"/>
            <a:fld id="{5A54B132-A6A7-42F4-8F1E-169CFE69EC93}" type="slidenum">
              <a:rPr kumimoji="1" lang="en-US" altLang="zh-TW" sz="1200">
                <a:latin typeface="Arial" charset="0"/>
              </a:rPr>
              <a:pPr algn="r"/>
              <a:t>4</a:t>
            </a:fld>
            <a:endParaRPr kumimoji="1" lang="en-US" altLang="zh-TW" sz="1200" dirty="0">
              <a:latin typeface="Arial" charset="0"/>
            </a:endParaRPr>
          </a:p>
        </p:txBody>
      </p:sp>
      <p:sp>
        <p:nvSpPr>
          <p:cNvPr id="36868" name="Rectangle 7"/>
          <p:cNvSpPr txBox="1">
            <a:spLocks noGrp="1" noChangeArrowheads="1"/>
          </p:cNvSpPr>
          <p:nvPr/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264" tIns="0" rIns="19264" bIns="0" anchor="b"/>
          <a:lstStyle/>
          <a:p>
            <a:pPr algn="r" defTabSz="923925" eaLnBrk="0" hangingPunct="0"/>
            <a:fld id="{6C9355D5-B03F-42BC-A5A2-9B36B02409AD}" type="slidenum">
              <a:rPr lang="en-US" altLang="zh-TW" sz="1200">
                <a:latin typeface="Arial" charset="0"/>
              </a:rPr>
              <a:pPr algn="r" defTabSz="923925" eaLnBrk="0" hangingPunct="0"/>
              <a:t>4</a:t>
            </a:fld>
            <a:endParaRPr lang="en-US" altLang="zh-TW" sz="1200" dirty="0">
              <a:latin typeface="Arial" charset="0"/>
            </a:endParaRPr>
          </a:p>
        </p:txBody>
      </p:sp>
      <p:sp>
        <p:nvSpPr>
          <p:cNvPr id="368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5325"/>
            <a:ext cx="4641850" cy="3481388"/>
          </a:xfrm>
          <a:ln/>
        </p:spPr>
      </p:sp>
      <p:sp>
        <p:nvSpPr>
          <p:cNvPr id="368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4408488"/>
            <a:ext cx="5095875" cy="4176712"/>
          </a:xfrm>
          <a:noFill/>
          <a:ln/>
        </p:spPr>
        <p:txBody>
          <a:bodyPr lIns="93109" tIns="46555" rIns="93109" bIns="46555"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7A1953-2CC1-40D7-8BA6-BF1BE3731DE7}" type="slidenum">
              <a:rPr lang="en-US" altLang="zh-TW" smtClean="0"/>
              <a:pPr/>
              <a:t>5</a:t>
            </a:fld>
            <a:endParaRPr lang="en-US" altLang="zh-TW" dirty="0" smtClean="0"/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933825" y="8818563"/>
            <a:ext cx="30114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92" tIns="45496" rIns="90992" bIns="45496" anchor="b"/>
          <a:lstStyle/>
          <a:p>
            <a:pPr algn="r"/>
            <a:fld id="{0E030B14-CC90-47DF-87CC-47EC52D6AD08}" type="slidenum">
              <a:rPr kumimoji="1" lang="en-US" altLang="zh-TW" sz="1200">
                <a:latin typeface="Arial" charset="0"/>
              </a:rPr>
              <a:pPr algn="r"/>
              <a:t>5</a:t>
            </a:fld>
            <a:endParaRPr kumimoji="1" lang="en-US" altLang="zh-TW" sz="1200" dirty="0">
              <a:latin typeface="Arial" charset="0"/>
            </a:endParaRPr>
          </a:p>
        </p:txBody>
      </p:sp>
      <p:sp>
        <p:nvSpPr>
          <p:cNvPr id="37892" name="Rectangle 7"/>
          <p:cNvSpPr txBox="1">
            <a:spLocks noGrp="1" noChangeArrowheads="1"/>
          </p:cNvSpPr>
          <p:nvPr/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264" tIns="0" rIns="19264" bIns="0" anchor="b"/>
          <a:lstStyle/>
          <a:p>
            <a:pPr algn="r" defTabSz="923925" eaLnBrk="0" hangingPunct="0"/>
            <a:fld id="{CA1C8EE6-C370-4ADC-BBD4-BC694F562B20}" type="slidenum">
              <a:rPr lang="en-US" altLang="zh-TW" sz="1200">
                <a:latin typeface="Arial" charset="0"/>
              </a:rPr>
              <a:pPr algn="r" defTabSz="923925" eaLnBrk="0" hangingPunct="0"/>
              <a:t>5</a:t>
            </a:fld>
            <a:endParaRPr lang="en-US" altLang="zh-TW" sz="1200" dirty="0">
              <a:latin typeface="Arial" charset="0"/>
            </a:endParaRPr>
          </a:p>
        </p:txBody>
      </p:sp>
      <p:sp>
        <p:nvSpPr>
          <p:cNvPr id="378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5325"/>
            <a:ext cx="4641850" cy="3481388"/>
          </a:xfrm>
          <a:ln/>
        </p:spPr>
      </p:sp>
      <p:sp>
        <p:nvSpPr>
          <p:cNvPr id="378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4408488"/>
            <a:ext cx="5095875" cy="4176712"/>
          </a:xfrm>
          <a:noFill/>
          <a:ln/>
        </p:spPr>
        <p:txBody>
          <a:bodyPr lIns="93109" tIns="46555" rIns="93109" bIns="46555"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3FD1A-AB75-41DF-A859-4D373432864E}" type="slidenum">
              <a:rPr lang="en-US" altLang="zh-TW" smtClean="0"/>
              <a:pPr>
                <a:defRPr/>
              </a:pPr>
              <a:t>6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635693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3FD1A-AB75-41DF-A859-4D373432864E}" type="slidenum">
              <a:rPr lang="en-US" altLang="zh-TW" smtClean="0"/>
              <a:pPr>
                <a:defRPr/>
              </a:pPr>
              <a:t>7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925188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3FD1A-AB75-41DF-A859-4D373432864E}" type="slidenum">
              <a:rPr lang="en-US" altLang="zh-TW" smtClean="0"/>
              <a:pPr>
                <a:defRPr/>
              </a:pPr>
              <a:t>8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40439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 smtClean="0"/>
              <a:t>MSSP – Multi-services</a:t>
            </a:r>
            <a:r>
              <a:rPr lang="en-US" altLang="zh-HK" baseline="0" dirty="0" smtClean="0"/>
              <a:t> Platform</a:t>
            </a: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3FD1A-AB75-41DF-A859-4D373432864E}" type="slidenum">
              <a:rPr lang="en-US" altLang="zh-TW" smtClean="0"/>
              <a:pPr>
                <a:defRPr/>
              </a:pPr>
              <a:t>9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33427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2A9B9-B82B-44EE-8164-AAEFF0C3B32F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47C8A-80BD-47E4-AE91-23EC5801CD03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D37CB-76B8-4EA1-B78C-40DEC1CB7781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Tahoma" pitchFamily="34" charset="0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63805-D95D-4592-A8CD-7C6FA4135F28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5E662-51F9-4282-8AAA-22866535A08A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>
                <a:latin typeface="Cambria Math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358B1-B2F6-49B1-986F-955AD52F2486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2DA5C-78A2-48F4-9437-731455C40852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1E50A-EA85-400E-BF46-9F490660B265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74E75-3033-4E29-9F26-D4CD03C35101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DE3FC-18CF-4A15-9B64-BD6B07F2174D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67521-6B8A-4FBB-822C-A81338B29232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62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81200"/>
            <a:ext cx="82296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6AEDEB68-74E2-4F40-9CDF-804C3E7F75CD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gif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st.hk/" TargetMode="External"/><Relationship Id="rId13" Type="http://schemas.openxmlformats.org/officeDocument/2006/relationships/image" Target="../media/image5.png"/><Relationship Id="rId18" Type="http://schemas.openxmlformats.org/officeDocument/2006/relationships/image" Target="../media/image10.png"/><Relationship Id="rId3" Type="http://schemas.openxmlformats.org/officeDocument/2006/relationships/hyperlink" Target="http://www.hku.hk/" TargetMode="External"/><Relationship Id="rId7" Type="http://schemas.openxmlformats.org/officeDocument/2006/relationships/hyperlink" Target="http://www.hkbu.edu.hk/" TargetMode="External"/><Relationship Id="rId12" Type="http://schemas.openxmlformats.org/officeDocument/2006/relationships/image" Target="../media/image4.pn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ityu.edu.hk/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://www.polyu.edu.hk/" TargetMode="External"/><Relationship Id="rId15" Type="http://schemas.openxmlformats.org/officeDocument/2006/relationships/image" Target="../media/image7.png"/><Relationship Id="rId10" Type="http://schemas.openxmlformats.org/officeDocument/2006/relationships/hyperlink" Target="http://www.ied.edu.hk/" TargetMode="External"/><Relationship Id="rId4" Type="http://schemas.openxmlformats.org/officeDocument/2006/relationships/hyperlink" Target="http://www.cuhk.edu.hk/" TargetMode="External"/><Relationship Id="rId9" Type="http://schemas.openxmlformats.org/officeDocument/2006/relationships/hyperlink" Target="http://www.ln.edu.hk/" TargetMode="External"/><Relationship Id="rId1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://www.ouhk.edu.hk/" TargetMode="External"/><Relationship Id="rId7" Type="http://schemas.openxmlformats.org/officeDocument/2006/relationships/hyperlink" Target="http://www.hkstp.org/" TargetMode="External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keaa.edu.hk/" TargetMode="External"/><Relationship Id="rId11" Type="http://schemas.openxmlformats.org/officeDocument/2006/relationships/image" Target="../media/image14.png"/><Relationship Id="rId5" Type="http://schemas.openxmlformats.org/officeDocument/2006/relationships/hyperlink" Target="http://www.umac.mo/" TargetMode="External"/><Relationship Id="rId10" Type="http://schemas.openxmlformats.org/officeDocument/2006/relationships/image" Target="../media/image13.png"/><Relationship Id="rId4" Type="http://schemas.openxmlformats.org/officeDocument/2006/relationships/hyperlink" Target="http://www.vtc.edu.hk/" TargetMode="Externa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685800" y="2206625"/>
            <a:ext cx="7696200" cy="1679575"/>
          </a:xfrm>
          <a:noFill/>
        </p:spPr>
        <p:txBody>
          <a:bodyPr/>
          <a:lstStyle/>
          <a:p>
            <a:pPr eaLnBrk="1" hangingPunct="1">
              <a:defRPr/>
            </a:pPr>
            <a:r>
              <a:rPr lang="en-US" altLang="zh-TW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 Overview of </a:t>
            </a:r>
            <a:br>
              <a:rPr lang="en-US" altLang="zh-TW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altLang="zh-TW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HARNET</a:t>
            </a:r>
            <a:br>
              <a:rPr lang="en-US" altLang="zh-TW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altLang="zh-TW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Hong Kong Academic &amp; Research Network</a:t>
            </a:r>
            <a:r>
              <a:rPr lang="en-US" altLang="zh-TW" sz="3600" b="1" dirty="0" smtClean="0">
                <a:latin typeface="Palatino Linotype" pitchFamily="18" charset="0"/>
              </a:rPr>
              <a:t/>
            </a:r>
            <a:br>
              <a:rPr lang="en-US" altLang="zh-TW" sz="3600" b="1" dirty="0" smtClean="0">
                <a:latin typeface="Palatino Linotype" pitchFamily="18" charset="0"/>
              </a:rPr>
            </a:br>
            <a:endParaRPr lang="en-US" altLang="zh-TW" sz="3600" b="1" dirty="0" smtClean="0">
              <a:latin typeface="Palatino Linotype" pitchFamily="18" charset="0"/>
            </a:endParaRPr>
          </a:p>
        </p:txBody>
      </p:sp>
      <p:sp>
        <p:nvSpPr>
          <p:cNvPr id="3075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4648200"/>
            <a:ext cx="70104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000" b="1" dirty="0" smtClean="0">
                <a:solidFill>
                  <a:schemeClr val="tx1"/>
                </a:solidFill>
                <a:latin typeface="Palatino Linotype" pitchFamily="18" charset="0"/>
                <a:ea typeface="+mj-ea"/>
                <a:cs typeface="+mj-cs"/>
              </a:rPr>
              <a:t>David Choi</a:t>
            </a:r>
          </a:p>
          <a:p>
            <a:pPr eaLnBrk="1" hangingPunct="1">
              <a:defRPr/>
            </a:pPr>
            <a:r>
              <a:rPr lang="en-US" altLang="zh-TW" sz="3000" b="1" dirty="0" smtClean="0">
                <a:solidFill>
                  <a:schemeClr val="tx1"/>
                </a:solidFill>
                <a:latin typeface="Palatino Linotype" pitchFamily="18" charset="0"/>
                <a:ea typeface="+mj-ea"/>
                <a:cs typeface="+mj-cs"/>
              </a:rPr>
              <a:t>NTF </a:t>
            </a:r>
            <a:r>
              <a:rPr lang="en-US" altLang="zh-TW" sz="3000" b="1" dirty="0" smtClean="0">
                <a:solidFill>
                  <a:schemeClr val="tx1"/>
                </a:solidFill>
                <a:latin typeface="Palatino Linotype" pitchFamily="18" charset="0"/>
                <a:ea typeface="+mj-ea"/>
                <a:cs typeface="+mj-cs"/>
              </a:rPr>
              <a:t>- JUCC</a:t>
            </a:r>
          </a:p>
          <a:p>
            <a:pPr eaLnBrk="1" hangingPunct="1">
              <a:defRPr/>
            </a:pPr>
            <a:endParaRPr lang="en-US" altLang="zh-TW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eaLnBrk="1" hangingPunct="1">
              <a:defRPr/>
            </a:pPr>
            <a:endParaRPr lang="en-US" altLang="zh-TW" sz="2800" i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zh-TW" sz="3200" b="1" dirty="0" smtClean="0">
                <a:solidFill>
                  <a:srgbClr val="002060"/>
                </a:solidFill>
                <a:latin typeface="Palatino Linotype" pitchFamily="18" charset="0"/>
              </a:rPr>
              <a:t>The 1</a:t>
            </a:r>
            <a:r>
              <a:rPr lang="en-US" altLang="zh-TW" sz="3200" b="1" baseline="30000" dirty="0" smtClean="0">
                <a:solidFill>
                  <a:srgbClr val="002060"/>
                </a:solidFill>
                <a:latin typeface="Palatino Linotype" pitchFamily="18" charset="0"/>
              </a:rPr>
              <a:t>st</a:t>
            </a:r>
            <a:r>
              <a:rPr lang="en-US" altLang="zh-TW" sz="3200" b="1" dirty="0" smtClean="0">
                <a:solidFill>
                  <a:srgbClr val="002060"/>
                </a:solidFill>
                <a:latin typeface="Palatino Linotype" pitchFamily="18" charset="0"/>
              </a:rPr>
              <a:t> Optical </a:t>
            </a:r>
            <a:r>
              <a:rPr lang="en-US" altLang="zh-TW" sz="3200" b="1" dirty="0" smtClean="0">
                <a:solidFill>
                  <a:srgbClr val="002060"/>
                </a:solidFill>
                <a:latin typeface="Palatino Linotype" pitchFamily="18" charset="0"/>
              </a:rPr>
              <a:t>HARNET</a:t>
            </a:r>
            <a:endParaRPr lang="zh-TW" altLang="en-US" sz="3200" b="1" dirty="0" smtClean="0">
              <a:solidFill>
                <a:srgbClr val="002060"/>
              </a:solidFill>
              <a:latin typeface="Palatino Linotype" pitchFamily="18" charset="0"/>
            </a:endParaRPr>
          </a:p>
        </p:txBody>
      </p:sp>
      <p:sp>
        <p:nvSpPr>
          <p:cNvPr id="18435" name="內容版面配置區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pPr eaLnBrk="1" hangingPunct="1"/>
            <a:r>
              <a:rPr lang="en-US" altLang="zh-TW" sz="2400" dirty="0" smtClean="0"/>
              <a:t>The 1</a:t>
            </a:r>
            <a:r>
              <a:rPr lang="en-US" altLang="zh-TW" sz="2400" baseline="30000" dirty="0" smtClean="0"/>
              <a:t>st</a:t>
            </a:r>
            <a:r>
              <a:rPr lang="en-US" altLang="zh-TW" sz="2400" dirty="0" smtClean="0"/>
              <a:t> Optical HARNET started in 2006</a:t>
            </a:r>
          </a:p>
          <a:p>
            <a:pPr eaLnBrk="1" hangingPunct="1"/>
            <a:r>
              <a:rPr lang="en-US" altLang="zh-TW" sz="2400" dirty="0" smtClean="0"/>
              <a:t>Consists of 2x10G Rings</a:t>
            </a:r>
          </a:p>
          <a:p>
            <a:pPr eaLnBrk="1" hangingPunct="1"/>
            <a:r>
              <a:rPr lang="en-US" altLang="zh-TW" sz="2400" dirty="0" smtClean="0"/>
              <a:t>Based on Nortel OME 6500</a:t>
            </a:r>
          </a:p>
          <a:p>
            <a:pPr eaLnBrk="1" hangingPunct="1"/>
            <a:r>
              <a:rPr lang="en-US" altLang="zh-TW" sz="2400" dirty="0" smtClean="0"/>
              <a:t>CUHK, HKU, PolyU &amp; HKUST connected with 2 rings</a:t>
            </a:r>
          </a:p>
          <a:p>
            <a:pPr eaLnBrk="1" hangingPunct="1"/>
            <a:r>
              <a:rPr lang="en-US" altLang="zh-TW" sz="2400" dirty="0" smtClean="0"/>
              <a:t>Aimed at</a:t>
            </a:r>
          </a:p>
          <a:p>
            <a:pPr lvl="1" eaLnBrk="1" hangingPunct="1"/>
            <a:r>
              <a:rPr lang="en-US" altLang="zh-TW" sz="2400" dirty="0" smtClean="0"/>
              <a:t>Enhancing HARNET Resilience</a:t>
            </a:r>
          </a:p>
          <a:p>
            <a:pPr lvl="1" eaLnBrk="1" hangingPunct="1"/>
            <a:r>
              <a:rPr lang="en-US" altLang="zh-TW" sz="2400" dirty="0" smtClean="0"/>
              <a:t>Connecting </a:t>
            </a:r>
            <a:r>
              <a:rPr lang="en-US" altLang="zh-TW" sz="2400" dirty="0"/>
              <a:t>to CNGI and CERNET2</a:t>
            </a:r>
          </a:p>
          <a:p>
            <a:pPr lvl="1" eaLnBrk="1" hangingPunct="1"/>
            <a:r>
              <a:rPr lang="en-US" altLang="zh-TW" sz="2400" dirty="0"/>
              <a:t>Connection to HKLight/GLORIAD</a:t>
            </a:r>
          </a:p>
          <a:p>
            <a:pPr lvl="1" eaLnBrk="1" hangingPunct="1"/>
            <a:r>
              <a:rPr lang="en-US" altLang="zh-TW" sz="2400" dirty="0"/>
              <a:t>Connection TEIN2 </a:t>
            </a:r>
            <a:endParaRPr lang="en-US" altLang="zh-TW" sz="2400" dirty="0" smtClean="0"/>
          </a:p>
          <a:p>
            <a:pPr eaLnBrk="1" hangingPunct="1"/>
            <a:r>
              <a:rPr lang="en-US" altLang="zh-TW" sz="2400" dirty="0" smtClean="0"/>
              <a:t>It still exist but without Maint. &amp; Support</a:t>
            </a:r>
          </a:p>
          <a:p>
            <a:pPr eaLnBrk="1" hangingPunct="1">
              <a:buNone/>
            </a:pPr>
            <a:endParaRPr lang="en-US" altLang="zh-TW" sz="2400" dirty="0" smtClean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086600" cy="533400"/>
          </a:xfrm>
        </p:spPr>
        <p:txBody>
          <a:bodyPr/>
          <a:lstStyle/>
          <a:p>
            <a:r>
              <a:rPr lang="en-US" altLang="zh-TW" sz="2800" b="1" dirty="0" smtClean="0">
                <a:solidFill>
                  <a:srgbClr val="002060"/>
                </a:solidFill>
                <a:latin typeface="Arial" charset="0"/>
                <a:ea typeface="新細明體" charset="-120"/>
              </a:rPr>
              <a:t>The Current HARNET</a:t>
            </a:r>
            <a:endParaRPr lang="en-GB" altLang="zh-TW" sz="2800" b="1" dirty="0" smtClean="0">
              <a:solidFill>
                <a:srgbClr val="002060"/>
              </a:solidFill>
              <a:latin typeface="Arial" charset="0"/>
              <a:ea typeface="新細明體" charset="-120"/>
            </a:endParaRPr>
          </a:p>
        </p:txBody>
      </p:sp>
      <p:pic>
        <p:nvPicPr>
          <p:cNvPr id="8195" name="Picture 1" descr="C:\Documents and Settings\david_itsc\Local Settings\Temporary Internet Files\Content.Word\harnet-network-config-ten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9143999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Current Optical HARNET</a:t>
            </a:r>
            <a:endParaRPr lang="zh-HK" altLang="en-US" sz="32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z="2400" dirty="0" smtClean="0"/>
              <a:t>A DWDM backbone with </a:t>
            </a:r>
            <a:r>
              <a:rPr lang="en-US" altLang="zh-TW" sz="2400" dirty="0"/>
              <a:t>40 Lambdas </a:t>
            </a:r>
            <a:r>
              <a:rPr lang="en-US" altLang="zh-TW" sz="2400" dirty="0" smtClean="0"/>
              <a:t>connecting </a:t>
            </a:r>
            <a:r>
              <a:rPr lang="en-US" altLang="zh-TW" sz="2400" dirty="0"/>
              <a:t>8 member institutions</a:t>
            </a:r>
          </a:p>
          <a:p>
            <a:pPr eaLnBrk="1" hangingPunct="1"/>
            <a:r>
              <a:rPr lang="en-US" altLang="zh-TW" sz="2400" dirty="0"/>
              <a:t>HKU and CUHK serve as Hub Data Centers</a:t>
            </a:r>
          </a:p>
          <a:p>
            <a:pPr eaLnBrk="1" hangingPunct="1"/>
            <a:r>
              <a:rPr lang="en-US" altLang="zh-TW" sz="2400" dirty="0"/>
              <a:t>Each institution with 2x10G connecting to layer-2 10GE switches at the 2 Hub </a:t>
            </a:r>
            <a:r>
              <a:rPr lang="en-US" altLang="zh-TW" sz="2400" dirty="0" smtClean="0"/>
              <a:t>Sites</a:t>
            </a:r>
            <a:endParaRPr lang="en-US" altLang="zh-TW" sz="2400" dirty="0"/>
          </a:p>
          <a:p>
            <a:pPr eaLnBrk="1" hangingPunct="1"/>
            <a:r>
              <a:rPr lang="en-US" altLang="zh-TW" sz="2400" dirty="0"/>
              <a:t>5x10G &amp; 3xGE between the 2 Hub Sites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827167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zh-TW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Current Optical </a:t>
            </a:r>
            <a:r>
              <a:rPr lang="en-US" altLang="zh-TW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HARNET</a:t>
            </a:r>
            <a:endParaRPr lang="zh-TW" altLang="en-US" sz="36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8435" name="內容版面配置區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pPr eaLnBrk="1" hangingPunct="1"/>
            <a:r>
              <a:rPr lang="en-US" altLang="zh-TW" sz="2400" dirty="0"/>
              <a:t>Based on ADVA multi-degree ROADM optical technology, up to 40 Lambdas (only used 17)</a:t>
            </a:r>
          </a:p>
          <a:p>
            <a:pPr eaLnBrk="1" hangingPunct="1"/>
            <a:r>
              <a:rPr lang="en-US" altLang="zh-TW" sz="2400" dirty="0"/>
              <a:t>Multi-ring topology to allow high fault tolerance and high flexibility for connecting new nodes and incremental upgrades</a:t>
            </a:r>
          </a:p>
          <a:p>
            <a:pPr eaLnBrk="1" hangingPunct="1"/>
            <a:r>
              <a:rPr lang="en-US" altLang="zh-TW" sz="2400" dirty="0" smtClean="0"/>
              <a:t>With Multi-degree ROADM Point </a:t>
            </a:r>
            <a:r>
              <a:rPr lang="en-US" altLang="zh-TW" sz="2400" dirty="0"/>
              <a:t>to Point 10G any-to-any is possible</a:t>
            </a:r>
          </a:p>
          <a:p>
            <a:pPr eaLnBrk="1" hangingPunct="1"/>
            <a:r>
              <a:rPr lang="en-US" altLang="zh-TW" sz="2400" dirty="0"/>
              <a:t>Unfortunately it is a managed (not owned) DWDM services</a:t>
            </a:r>
          </a:p>
          <a:p>
            <a:pPr eaLnBrk="1" hangingPunct="1"/>
            <a:r>
              <a:rPr lang="en-US" altLang="zh-TW" sz="2400" dirty="0"/>
              <a:t>3-year managed wavelength service contract</a:t>
            </a:r>
          </a:p>
          <a:p>
            <a:pPr eaLnBrk="1" hangingPunct="1">
              <a:buNone/>
            </a:pPr>
            <a:endParaRPr lang="en-US" altLang="zh-TW" sz="2400" dirty="0" smtClean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00200"/>
            <a:ext cx="91440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zh-TW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Current Optical </a:t>
            </a:r>
            <a:r>
              <a:rPr lang="en-US" altLang="zh-TW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HARNET</a:t>
            </a:r>
            <a:endParaRPr lang="zh-TW" altLang="en-US" sz="32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24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Current Optical HARNET  Targets</a:t>
            </a:r>
            <a:endParaRPr lang="zh-HK" altLang="en-US" sz="32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sz="2800" dirty="0" smtClean="0"/>
              <a:t>A </a:t>
            </a:r>
            <a:r>
              <a:rPr lang="en-US" altLang="zh-HK" sz="2800" dirty="0"/>
              <a:t>high-speed multi-gigabit optical network infrastructure for the Next Generation HARNET </a:t>
            </a:r>
            <a:endParaRPr lang="en-US" altLang="zh-HK" sz="2800" dirty="0" smtClean="0"/>
          </a:p>
          <a:p>
            <a:endParaRPr lang="en-US" altLang="zh-HK" sz="2800" dirty="0"/>
          </a:p>
          <a:p>
            <a:r>
              <a:rPr lang="en-US" altLang="zh-HK" sz="2800" dirty="0" smtClean="0"/>
              <a:t>Provides </a:t>
            </a:r>
            <a:r>
              <a:rPr lang="en-US" altLang="zh-HK" sz="2800" dirty="0"/>
              <a:t>on-demand lambda bandwidth between institutions for research </a:t>
            </a:r>
            <a:r>
              <a:rPr lang="en-US" altLang="zh-HK" sz="2800" dirty="0" smtClean="0"/>
              <a:t>applications</a:t>
            </a:r>
          </a:p>
          <a:p>
            <a:endParaRPr lang="en-US" altLang="zh-HK" sz="2800" dirty="0"/>
          </a:p>
          <a:p>
            <a:r>
              <a:rPr lang="en-US" altLang="zh-HK" sz="2800" dirty="0" smtClean="0"/>
              <a:t>Connecting </a:t>
            </a:r>
            <a:r>
              <a:rPr lang="en-US" altLang="zh-HK" sz="2800" dirty="0"/>
              <a:t>advanced </a:t>
            </a:r>
            <a:r>
              <a:rPr lang="en-US" altLang="zh-HK" sz="2800" dirty="0" smtClean="0"/>
              <a:t>International </a:t>
            </a:r>
            <a:r>
              <a:rPr lang="en-US" altLang="zh-HK" sz="2800" dirty="0"/>
              <a:t>R&amp;E </a:t>
            </a:r>
            <a:r>
              <a:rPr lang="en-US" altLang="zh-HK" sz="2800" dirty="0" smtClean="0"/>
              <a:t>Optical </a:t>
            </a:r>
            <a:r>
              <a:rPr lang="en-US" altLang="zh-HK" sz="2800" dirty="0"/>
              <a:t>networks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993389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143000"/>
            <a:ext cx="8915400" cy="838200"/>
          </a:xfrm>
        </p:spPr>
        <p:txBody>
          <a:bodyPr/>
          <a:lstStyle/>
          <a:p>
            <a:r>
              <a:rPr lang="en-US" altLang="zh-HK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Optical HARNET </a:t>
            </a:r>
            <a:r>
              <a:rPr lang="en-US" altLang="zh-HK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altLang="zh-HK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altLang="zh-HK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prospective </a:t>
            </a:r>
            <a:r>
              <a:rPr lang="en-US" altLang="zh-HK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applications</a:t>
            </a:r>
            <a:br>
              <a:rPr lang="en-US" altLang="zh-HK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zh-HK" altLang="en-US" sz="32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r>
              <a:rPr lang="en-US" altLang="zh-HK" sz="2400" dirty="0"/>
              <a:t>H</a:t>
            </a:r>
            <a:r>
              <a:rPr lang="en-US" altLang="zh-HK" sz="2400" dirty="0" smtClean="0"/>
              <a:t>igh </a:t>
            </a:r>
            <a:r>
              <a:rPr lang="en-US" altLang="zh-HK" sz="2400" dirty="0"/>
              <a:t>Performance and GRID computing applications </a:t>
            </a:r>
          </a:p>
          <a:p>
            <a:r>
              <a:rPr lang="en-US" altLang="zh-HK" sz="2400" dirty="0" smtClean="0"/>
              <a:t>Multi-party </a:t>
            </a:r>
            <a:r>
              <a:rPr lang="en-US" altLang="zh-HK" sz="2400" dirty="0"/>
              <a:t>high-quality high-definition videoconferencing </a:t>
            </a:r>
          </a:p>
          <a:p>
            <a:r>
              <a:rPr lang="en-US" altLang="zh-HK" sz="2400" dirty="0"/>
              <a:t>VOIP (Voice Over IP) deployment</a:t>
            </a:r>
          </a:p>
          <a:p>
            <a:r>
              <a:rPr lang="en-US" altLang="zh-HK" sz="2400" dirty="0" smtClean="0"/>
              <a:t>Off-site </a:t>
            </a:r>
            <a:r>
              <a:rPr lang="en-US" altLang="zh-HK" sz="2400" dirty="0"/>
              <a:t>disaster recovery data centers</a:t>
            </a:r>
          </a:p>
          <a:p>
            <a:r>
              <a:rPr lang="en-US" altLang="zh-HK" sz="2400" dirty="0" smtClean="0"/>
              <a:t>Remote </a:t>
            </a:r>
            <a:r>
              <a:rPr lang="en-US" altLang="zh-HK" sz="2400" dirty="0"/>
              <a:t>SAN through fibre-channel connections</a:t>
            </a:r>
          </a:p>
          <a:p>
            <a:r>
              <a:rPr lang="en-US" altLang="zh-HK" sz="2400" dirty="0" smtClean="0"/>
              <a:t>Tele-medicine</a:t>
            </a:r>
            <a:r>
              <a:rPr lang="en-US" altLang="zh-HK" sz="2400" dirty="0"/>
              <a:t>, digital libraries, virtual classrooms, etc. 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010985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zh-TW" b="1" dirty="0" smtClean="0">
                <a:latin typeface="Palatino Linotype" pitchFamily="18" charset="0"/>
              </a:rPr>
              <a:t> </a:t>
            </a:r>
            <a:endParaRPr lang="zh-TW" altLang="en-US" b="1" dirty="0" smtClean="0">
              <a:latin typeface="Palatino Linotype" pitchFamily="18" charset="0"/>
            </a:endParaRPr>
          </a:p>
        </p:txBody>
      </p:sp>
      <p:sp>
        <p:nvSpPr>
          <p:cNvPr id="19459" name="Rectangle 7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5257800"/>
          </a:xfrm>
        </p:spPr>
        <p:txBody>
          <a:bodyPr/>
          <a:lstStyle/>
          <a:p>
            <a:pPr marL="342900" lvl="1" indent="-342900" eaLnBrk="1" hangingPunct="1">
              <a:buFont typeface="Arial" charset="0"/>
              <a:buChar char="•"/>
            </a:pPr>
            <a:r>
              <a:rPr lang="en-US" altLang="zh-TW" sz="2400" dirty="0" smtClean="0">
                <a:ea typeface="Tahoma" pitchFamily="34" charset="0"/>
                <a:cs typeface="Tahoma" pitchFamily="34" charset="0"/>
              </a:rPr>
              <a:t>3 x </a:t>
            </a:r>
            <a:r>
              <a:rPr lang="en-US" altLang="zh-TW" sz="2400" dirty="0" smtClean="0">
                <a:ea typeface="Tahoma" pitchFamily="34" charset="0"/>
                <a:cs typeface="Tahoma" pitchFamily="34" charset="0"/>
              </a:rPr>
              <a:t>Gbps links </a:t>
            </a:r>
            <a:r>
              <a:rPr lang="en-US" altLang="zh-TW" sz="2400" dirty="0">
                <a:ea typeface="Tahoma" pitchFamily="34" charset="0"/>
                <a:cs typeface="Tahoma" pitchFamily="34" charset="0"/>
              </a:rPr>
              <a:t>to an ISP for International/Commodity </a:t>
            </a:r>
            <a:r>
              <a:rPr lang="en-US" altLang="zh-TW" sz="2400" dirty="0" smtClean="0">
                <a:ea typeface="Tahoma" pitchFamily="34" charset="0"/>
                <a:cs typeface="Tahoma" pitchFamily="34" charset="0"/>
              </a:rPr>
              <a:t>Internet; </a:t>
            </a:r>
          </a:p>
          <a:p>
            <a:pPr marL="742950" lvl="2" indent="-342900" eaLnBrk="1" hangingPunct="1"/>
            <a:r>
              <a:rPr lang="en-US" altLang="zh-TW" sz="2000" dirty="0" smtClean="0">
                <a:ea typeface="Tahoma" pitchFamily="34" charset="0"/>
                <a:cs typeface="Tahoma" pitchFamily="34" charset="0"/>
              </a:rPr>
              <a:t>Bandwidth subscription - Currently </a:t>
            </a:r>
            <a:r>
              <a:rPr lang="en-US" altLang="zh-TW" sz="2000" dirty="0">
                <a:ea typeface="Tahoma" pitchFamily="34" charset="0"/>
                <a:cs typeface="Tahoma" pitchFamily="34" charset="0"/>
              </a:rPr>
              <a:t>at 2Gbps; </a:t>
            </a:r>
            <a:r>
              <a:rPr lang="en-US" altLang="zh-TW" sz="2000" dirty="0" smtClean="0">
                <a:ea typeface="Tahoma" pitchFamily="34" charset="0"/>
                <a:cs typeface="Tahoma" pitchFamily="34" charset="0"/>
              </a:rPr>
              <a:t>will upgrade to 4Gbps</a:t>
            </a:r>
          </a:p>
          <a:p>
            <a:pPr marL="742950" lvl="2" indent="-342900" eaLnBrk="1" hangingPunct="1"/>
            <a:r>
              <a:rPr lang="en-US" altLang="zh-TW" sz="2000" dirty="0" smtClean="0">
                <a:ea typeface="Tahoma" pitchFamily="34" charset="0"/>
                <a:cs typeface="Tahoma" pitchFamily="34" charset="0"/>
              </a:rPr>
              <a:t>Will upgrade to dual-stack during March 2012</a:t>
            </a:r>
          </a:p>
          <a:p>
            <a:pPr marL="742950" lvl="2" indent="-342900" eaLnBrk="1" hangingPunct="1"/>
            <a:r>
              <a:rPr lang="en-US" altLang="zh-TW" sz="2000" dirty="0" smtClean="0">
                <a:ea typeface="Tahoma" pitchFamily="34" charset="0"/>
                <a:cs typeface="Tahoma" pitchFamily="34" charset="0"/>
              </a:rPr>
              <a:t>QoS – 95%</a:t>
            </a:r>
            <a:endParaRPr lang="en-US" altLang="zh-TW" sz="2000" dirty="0">
              <a:ea typeface="Tahoma" pitchFamily="34" charset="0"/>
              <a:cs typeface="Tahoma" pitchFamily="34" charset="0"/>
            </a:endParaRPr>
          </a:p>
          <a:p>
            <a:pPr eaLnBrk="1" hangingPunct="1"/>
            <a:r>
              <a:rPr lang="en-US" altLang="zh-TW" sz="2400" dirty="0">
                <a:ea typeface="Tahoma" pitchFamily="34" charset="0"/>
                <a:cs typeface="Tahoma" pitchFamily="34" charset="0"/>
              </a:rPr>
              <a:t>2 Gbps </a:t>
            </a:r>
            <a:r>
              <a:rPr lang="en-US" altLang="zh-TW" sz="2400" dirty="0" smtClean="0">
                <a:ea typeface="Tahoma" pitchFamily="34" charset="0"/>
                <a:cs typeface="Tahoma" pitchFamily="34" charset="0"/>
              </a:rPr>
              <a:t>links </a:t>
            </a:r>
            <a:r>
              <a:rPr lang="en-US" altLang="zh-TW" sz="2400" dirty="0">
                <a:ea typeface="Tahoma" pitchFamily="34" charset="0"/>
                <a:cs typeface="Tahoma" pitchFamily="34" charset="0"/>
              </a:rPr>
              <a:t>to HKIX for Local Internet</a:t>
            </a:r>
          </a:p>
          <a:p>
            <a:pPr eaLnBrk="1" hangingPunct="1"/>
            <a:r>
              <a:rPr lang="en-US" altLang="zh-TW" sz="2400" dirty="0">
                <a:ea typeface="Tahoma" pitchFamily="34" charset="0"/>
                <a:cs typeface="Tahoma" pitchFamily="34" charset="0"/>
              </a:rPr>
              <a:t>Collocation connections to NRENs:</a:t>
            </a:r>
          </a:p>
          <a:p>
            <a:pPr lvl="1" eaLnBrk="1" hangingPunct="1"/>
            <a:r>
              <a:rPr lang="en-US" altLang="zh-TW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155 Mbps link to CERNET</a:t>
            </a:r>
          </a:p>
          <a:p>
            <a:pPr lvl="1" eaLnBrk="1" hangingPunct="1"/>
            <a:r>
              <a:rPr lang="en-US" altLang="zh-TW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90 Mbps link to TEIN3</a:t>
            </a:r>
          </a:p>
          <a:p>
            <a:r>
              <a:rPr lang="en-US" altLang="zh-TW" sz="2400" dirty="0">
                <a:ea typeface="Tahoma" pitchFamily="34" charset="0"/>
                <a:cs typeface="Tahoma" pitchFamily="34" charset="0"/>
              </a:rPr>
              <a:t>Private Peering via HKI</a:t>
            </a:r>
            <a:r>
              <a:rPr lang="en-US" altLang="zh-TW" sz="2400" dirty="0">
                <a:ea typeface="Tahoma" pitchFamily="34" charset="0"/>
                <a:cs typeface="Tahoma" pitchFamily="34" charset="0"/>
              </a:rPr>
              <a:t>X</a:t>
            </a:r>
          </a:p>
          <a:p>
            <a:pPr lvl="1"/>
            <a:r>
              <a:rPr lang="en-US" altLang="zh-TW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Hurricane Electric, APAN-JP, ASGCNet, KREONET</a:t>
            </a:r>
          </a:p>
          <a:p>
            <a:pPr lvl="1"/>
            <a:r>
              <a:rPr lang="en-US" altLang="zh-TW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ASNET, TANET, Google</a:t>
            </a:r>
          </a:p>
        </p:txBody>
      </p:sp>
      <p:sp>
        <p:nvSpPr>
          <p:cNvPr id="4" name="標題 1"/>
          <p:cNvSpPr txBox="1">
            <a:spLocks/>
          </p:cNvSpPr>
          <p:nvPr/>
        </p:nvSpPr>
        <p:spPr bwMode="auto">
          <a:xfrm>
            <a:off x="533400" y="6096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altLang="zh-TW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HARNET/Internet Connections</a:t>
            </a:r>
            <a:endParaRPr kumimoji="0" lang="zh-TW" alt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Mega-I Advantage</a:t>
            </a:r>
            <a:endParaRPr lang="en-US" sz="32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7162800" cy="4144963"/>
          </a:xfrm>
        </p:spPr>
        <p:txBody>
          <a:bodyPr/>
          <a:lstStyle/>
          <a:p>
            <a:r>
              <a:rPr lang="en-US" sz="2000" dirty="0" smtClean="0"/>
              <a:t>Located in Chai Wan in Eastern part of HK Island</a:t>
            </a:r>
          </a:p>
          <a:p>
            <a:r>
              <a:rPr lang="en-US" sz="2000" dirty="0" smtClean="0"/>
              <a:t>Important Carrier Hotel in HK</a:t>
            </a:r>
          </a:p>
          <a:p>
            <a:r>
              <a:rPr lang="en-US" sz="2000" dirty="0" smtClean="0"/>
              <a:t>Essentially all submarine / terrestrial cable operators have presence there</a:t>
            </a:r>
          </a:p>
          <a:p>
            <a:r>
              <a:rPr lang="en-US" sz="2000" dirty="0" smtClean="0"/>
              <a:t>Good for physical </a:t>
            </a:r>
            <a:r>
              <a:rPr lang="en-US" sz="2000" dirty="0" smtClean="0"/>
              <a:t>interconnections</a:t>
            </a:r>
            <a:endParaRPr lang="en-US" sz="2000" dirty="0" smtClean="0"/>
          </a:p>
          <a:p>
            <a:r>
              <a:rPr lang="en-US" sz="2000" dirty="0" smtClean="0"/>
              <a:t>But colo space is running out</a:t>
            </a:r>
          </a:p>
          <a:p>
            <a:pPr lvl="1"/>
            <a:r>
              <a:rPr lang="en-US" sz="2000" dirty="0" smtClean="0"/>
              <a:t>Colo and Cross Connect charges increasing</a:t>
            </a:r>
          </a:p>
          <a:p>
            <a:r>
              <a:rPr lang="en-US" sz="2000" dirty="0" smtClean="0"/>
              <a:t>CUHK/HKIX has a small POP there to serve R&amp;E networks only</a:t>
            </a:r>
          </a:p>
          <a:p>
            <a:pPr lvl="1"/>
            <a:r>
              <a:rPr lang="en-US" sz="2000" dirty="0" smtClean="0"/>
              <a:t>One </a:t>
            </a:r>
            <a:r>
              <a:rPr lang="en-US" sz="2000" dirty="0" smtClean="0"/>
              <a:t>10GE </a:t>
            </a:r>
            <a:r>
              <a:rPr lang="en-US" sz="2000" dirty="0" smtClean="0"/>
              <a:t>link back to HKIX should serve multiple interconnection requirements</a:t>
            </a:r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Verdana" pitchFamily="-108" charset="0"/>
                <a:ea typeface="新細明體" pitchFamily="-108" charset="-120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Verdana" pitchFamily="-108" charset="0"/>
                <a:ea typeface="新細明體" pitchFamily="-108" charset="-120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Verdana" pitchFamily="-108" charset="0"/>
                <a:ea typeface="新細明體" pitchFamily="-108" charset="-120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Verdana" pitchFamily="-108" charset="0"/>
                <a:ea typeface="新細明體" pitchFamily="-108" charset="-120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Verdana" pitchFamily="-108" charset="0"/>
                <a:ea typeface="新細明體" pitchFamily="-108" charset="-12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-108" charset="0"/>
                <a:ea typeface="新細明體" pitchFamily="-108" charset="-12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-108" charset="0"/>
                <a:ea typeface="新細明體" pitchFamily="-108" charset="-12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-108" charset="0"/>
                <a:ea typeface="新細明體" pitchFamily="-108" charset="-12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-108" charset="0"/>
                <a:ea typeface="新細明體" pitchFamily="-108" charset="-120"/>
              </a:defRPr>
            </a:lvl9pPr>
          </a:lstStyle>
          <a:p>
            <a:pPr eaLnBrk="1" hangingPunct="1"/>
            <a:fld id="{C8E16D14-ACCB-4254-8BD3-0C1241913F8D}" type="slidenum">
              <a:rPr kumimoji="0" lang="en-US" altLang="zh-TW" sz="1000"/>
              <a:pPr eaLnBrk="1" hangingPunct="1"/>
              <a:t>18</a:t>
            </a:fld>
            <a:endParaRPr kumimoji="0" lang="en-US" altLang="zh-TW" sz="1000" dirty="0"/>
          </a:p>
        </p:txBody>
      </p:sp>
      <p:pic>
        <p:nvPicPr>
          <p:cNvPr id="61444" name="Picture 4" descr="http://t0.gstatic.com/images?q=tbn:ANd9GcTrT_r671g_62b1OWmYX37S23PELxKQ0znNsWiSxM6fnc9lk8s7s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558" y="963613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233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R&amp;E Networks in Mega-i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ASCC/ASNET: 5/F</a:t>
            </a:r>
          </a:p>
          <a:p>
            <a:r>
              <a:rPr lang="en-US" sz="2800" dirty="0" smtClean="0"/>
              <a:t>ASGC: 12/F inside PACNET</a:t>
            </a:r>
          </a:p>
          <a:p>
            <a:r>
              <a:rPr lang="en-US" sz="2800" dirty="0" smtClean="0"/>
              <a:t>CERNET/CERNET2/CNGI-6IX: 8/F</a:t>
            </a:r>
          </a:p>
          <a:p>
            <a:r>
              <a:rPr lang="en-US" sz="2800" dirty="0" smtClean="0"/>
              <a:t>CSTNET/GLORIAD: 32/F Meet-Me Room</a:t>
            </a:r>
          </a:p>
          <a:p>
            <a:r>
              <a:rPr lang="en-US" sz="2800" dirty="0" smtClean="0"/>
              <a:t>CUHK/HKIX: 32/F Open Farm</a:t>
            </a:r>
          </a:p>
          <a:p>
            <a:r>
              <a:rPr lang="en-US" sz="2800" dirty="0" smtClean="0"/>
              <a:t>KISTI/KREONET2: 12/F inside PACNET</a:t>
            </a:r>
          </a:p>
          <a:p>
            <a:r>
              <a:rPr lang="en-US" sz="2800" dirty="0" smtClean="0"/>
              <a:t>NICT: 10/F</a:t>
            </a:r>
          </a:p>
          <a:p>
            <a:r>
              <a:rPr lang="en-US" sz="2800" dirty="0" smtClean="0"/>
              <a:t>TEIN3: 8/F</a:t>
            </a:r>
          </a:p>
          <a:p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Verdana" pitchFamily="-108" charset="0"/>
                <a:ea typeface="新細明體" pitchFamily="-108" charset="-120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Verdana" pitchFamily="-108" charset="0"/>
                <a:ea typeface="新細明體" pitchFamily="-108" charset="-120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Verdana" pitchFamily="-108" charset="0"/>
                <a:ea typeface="新細明體" pitchFamily="-108" charset="-120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Verdana" pitchFamily="-108" charset="0"/>
                <a:ea typeface="新細明體" pitchFamily="-108" charset="-120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Verdana" pitchFamily="-108" charset="0"/>
                <a:ea typeface="新細明體" pitchFamily="-108" charset="-12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-108" charset="0"/>
                <a:ea typeface="新細明體" pitchFamily="-108" charset="-12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-108" charset="0"/>
                <a:ea typeface="新細明體" pitchFamily="-108" charset="-12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-108" charset="0"/>
                <a:ea typeface="新細明體" pitchFamily="-108" charset="-12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-108" charset="0"/>
                <a:ea typeface="新細明體" pitchFamily="-108" charset="-120"/>
              </a:defRPr>
            </a:lvl9pPr>
          </a:lstStyle>
          <a:p>
            <a:pPr eaLnBrk="1" hangingPunct="1"/>
            <a:fld id="{477BB2D1-1704-4AD7-AA4C-0C64700EE5AB}" type="slidenum">
              <a:rPr kumimoji="0" lang="en-US" altLang="zh-TW" sz="1000"/>
              <a:pPr eaLnBrk="1" hangingPunct="1"/>
              <a:t>19</a:t>
            </a:fld>
            <a:endParaRPr kumimoji="0" lang="en-U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314032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62000"/>
            <a:ext cx="6705600" cy="609600"/>
          </a:xfrm>
        </p:spPr>
        <p:txBody>
          <a:bodyPr/>
          <a:lstStyle/>
          <a:p>
            <a:r>
              <a:rPr lang="en-US" altLang="zh-TW" b="1" dirty="0" smtClean="0">
                <a:solidFill>
                  <a:srgbClr val="002060"/>
                </a:solidFill>
                <a:latin typeface="Palatino Linotype" pitchFamily="18" charset="0"/>
              </a:rPr>
              <a:t>HARNET</a:t>
            </a:r>
            <a:endParaRPr lang="en-GB" altLang="zh-TW" b="1" dirty="0">
              <a:solidFill>
                <a:srgbClr val="002060"/>
              </a:solidFill>
              <a:latin typeface="Palatino Linotyp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648200"/>
          </a:xfrm>
        </p:spPr>
        <p:txBody>
          <a:bodyPr/>
          <a:lstStyle/>
          <a:p>
            <a:r>
              <a:rPr lang="en-US" altLang="zh-HK" sz="2000" dirty="0" smtClean="0"/>
              <a:t>Established </a:t>
            </a:r>
            <a:r>
              <a:rPr lang="en-US" altLang="zh-HK" sz="2000" dirty="0"/>
              <a:t>in 1985; connect to Internet in </a:t>
            </a:r>
            <a:r>
              <a:rPr lang="en-US" altLang="zh-HK" sz="2000" dirty="0" smtClean="0"/>
              <a:t>1991</a:t>
            </a:r>
          </a:p>
          <a:p>
            <a:endParaRPr lang="en-US" altLang="zh-HK" sz="2000" dirty="0" smtClean="0"/>
          </a:p>
          <a:p>
            <a:r>
              <a:rPr lang="en-US" altLang="zh-HK" sz="2000" dirty="0" smtClean="0"/>
              <a:t>The </a:t>
            </a:r>
            <a:r>
              <a:rPr lang="en-US" altLang="zh-HK" sz="2000" dirty="0"/>
              <a:t>wide area network which links up the campus networks of </a:t>
            </a:r>
            <a:r>
              <a:rPr lang="en-US" altLang="zh-HK" sz="2000" dirty="0" smtClean="0"/>
              <a:t>the </a:t>
            </a:r>
            <a:r>
              <a:rPr lang="en-US" altLang="zh-HK" sz="2000" dirty="0" smtClean="0">
                <a:solidFill>
                  <a:srgbClr val="FF0000"/>
                </a:solidFill>
              </a:rPr>
              <a:t>8 </a:t>
            </a:r>
            <a:r>
              <a:rPr lang="en-US" altLang="zh-HK" sz="2000" dirty="0" smtClean="0"/>
              <a:t>tertiary institutions </a:t>
            </a:r>
            <a:r>
              <a:rPr lang="en-US" altLang="zh-HK" sz="2000" dirty="0"/>
              <a:t>in Hong Kong</a:t>
            </a:r>
            <a:r>
              <a:rPr lang="en-US" altLang="zh-HK" sz="2000" dirty="0" smtClean="0"/>
              <a:t>.</a:t>
            </a:r>
          </a:p>
          <a:p>
            <a:endParaRPr lang="en-US" altLang="zh-HK" sz="2000" dirty="0" smtClean="0"/>
          </a:p>
          <a:p>
            <a:r>
              <a:rPr lang="en-US" altLang="zh-HK" sz="2000" dirty="0" smtClean="0"/>
              <a:t>HARNET </a:t>
            </a:r>
            <a:r>
              <a:rPr lang="en-US" altLang="zh-HK" sz="2000" dirty="0"/>
              <a:t>also provides network connectivity to its affiliate members and network </a:t>
            </a:r>
            <a:r>
              <a:rPr lang="en-US" altLang="zh-HK" sz="2000" dirty="0" smtClean="0"/>
              <a:t>members</a:t>
            </a:r>
          </a:p>
          <a:p>
            <a:endParaRPr lang="en-US" altLang="zh-HK" sz="2000" dirty="0" smtClean="0"/>
          </a:p>
          <a:p>
            <a:r>
              <a:rPr lang="en-US" altLang="zh-HK" sz="2000" dirty="0" smtClean="0"/>
              <a:t>Gateway </a:t>
            </a:r>
            <a:r>
              <a:rPr lang="en-US" altLang="zh-HK" sz="2000" dirty="0"/>
              <a:t>for connecting to overseas </a:t>
            </a:r>
            <a:r>
              <a:rPr lang="en-US" altLang="zh-HK" sz="2000" dirty="0" smtClean="0"/>
              <a:t>Academic </a:t>
            </a:r>
            <a:r>
              <a:rPr lang="en-US" altLang="zh-HK" sz="2000" dirty="0"/>
              <a:t>and </a:t>
            </a:r>
            <a:r>
              <a:rPr lang="en-US" altLang="zh-HK" sz="2000" dirty="0" smtClean="0"/>
              <a:t>Research networks</a:t>
            </a:r>
          </a:p>
          <a:p>
            <a:endParaRPr lang="en-US" altLang="zh-HK" sz="2000" dirty="0" smtClean="0"/>
          </a:p>
          <a:p>
            <a:r>
              <a:rPr lang="en-US" altLang="zh-HK" sz="2000" dirty="0" smtClean="0"/>
              <a:t>Funded, Planed, Managed and Operated by </a:t>
            </a:r>
            <a:r>
              <a:rPr lang="en-US" altLang="zh-HK" sz="2000" dirty="0" smtClean="0">
                <a:hlinkClick r:id="rId3" action="ppaction://hlinksldjump"/>
              </a:rPr>
              <a:t>Joint </a:t>
            </a:r>
            <a:r>
              <a:rPr lang="en-US" altLang="zh-HK" sz="2000" dirty="0">
                <a:hlinkClick r:id="rId3" action="ppaction://hlinksldjump"/>
              </a:rPr>
              <a:t>Universities Computer Centre (JUCC</a:t>
            </a:r>
            <a:r>
              <a:rPr lang="en-US" altLang="zh-HK" sz="2000" dirty="0" smtClean="0">
                <a:hlinkClick r:id="rId3" action="ppaction://hlinksldjump"/>
              </a:rPr>
              <a:t>)</a:t>
            </a:r>
            <a:endParaRPr lang="en-US" altLang="zh-HK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Fiber Cross Connect </a:t>
            </a:r>
            <a:r>
              <a:rPr lang="en-US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Inside </a:t>
            </a:r>
            <a:r>
              <a:rPr lang="en-US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Mega-i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Same charge for MMF &amp; SMF</a:t>
            </a:r>
          </a:p>
          <a:p>
            <a:r>
              <a:rPr lang="en-US" sz="2400" dirty="0" smtClean="0"/>
              <a:t>Ordering may be complicated if more than one party is involved</a:t>
            </a:r>
          </a:p>
          <a:p>
            <a:r>
              <a:rPr lang="en-US" sz="2400" dirty="0" smtClean="0"/>
              <a:t>iAdvantage now have monthly charge even for Fiber Cross Connect within the same floor</a:t>
            </a:r>
          </a:p>
          <a:p>
            <a:r>
              <a:rPr lang="en-US" sz="2400" dirty="0" smtClean="0"/>
              <a:t>If not a lot of traffic, HKIX switch at Mega-i can be used for interconnections among R&amp;E networks to avoid managing and paying multiple fiber cross connect cables</a:t>
            </a:r>
          </a:p>
        </p:txBody>
      </p:sp>
    </p:spTree>
    <p:extLst>
      <p:ext uri="{BB962C8B-B14F-4D97-AF65-F5344CB8AC3E}">
        <p14:creationId xmlns:p14="http://schemas.microsoft.com/office/powerpoint/2010/main" val="1596371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Line 20"/>
          <p:cNvSpPr>
            <a:spLocks noChangeShapeType="1"/>
          </p:cNvSpPr>
          <p:nvPr/>
        </p:nvSpPr>
        <p:spPr bwMode="auto">
          <a:xfrm>
            <a:off x="1846262" y="3962400"/>
            <a:ext cx="2743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57347" name="Line 19"/>
          <p:cNvSpPr>
            <a:spLocks noChangeShapeType="1"/>
          </p:cNvSpPr>
          <p:nvPr/>
        </p:nvSpPr>
        <p:spPr bwMode="auto">
          <a:xfrm flipH="1">
            <a:off x="1465262" y="3733800"/>
            <a:ext cx="6096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57348" name="Line 29"/>
          <p:cNvSpPr>
            <a:spLocks noChangeShapeType="1"/>
          </p:cNvSpPr>
          <p:nvPr/>
        </p:nvSpPr>
        <p:spPr bwMode="auto">
          <a:xfrm>
            <a:off x="6265862" y="12192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57349" name="Line 29"/>
          <p:cNvSpPr>
            <a:spLocks noChangeShapeType="1"/>
          </p:cNvSpPr>
          <p:nvPr/>
        </p:nvSpPr>
        <p:spPr bwMode="auto">
          <a:xfrm flipV="1">
            <a:off x="6418262" y="16764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57350" name="Line 29"/>
          <p:cNvSpPr>
            <a:spLocks noChangeShapeType="1"/>
          </p:cNvSpPr>
          <p:nvPr/>
        </p:nvSpPr>
        <p:spPr bwMode="auto">
          <a:xfrm flipV="1">
            <a:off x="5884862" y="2209800"/>
            <a:ext cx="5334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57351" name="Line 29"/>
          <p:cNvSpPr>
            <a:spLocks noChangeShapeType="1"/>
          </p:cNvSpPr>
          <p:nvPr/>
        </p:nvSpPr>
        <p:spPr bwMode="auto">
          <a:xfrm flipV="1">
            <a:off x="4132262" y="1143000"/>
            <a:ext cx="220980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57352" name="Line 20"/>
          <p:cNvSpPr>
            <a:spLocks noChangeShapeType="1"/>
          </p:cNvSpPr>
          <p:nvPr/>
        </p:nvSpPr>
        <p:spPr bwMode="auto">
          <a:xfrm flipH="1">
            <a:off x="4513262" y="3581400"/>
            <a:ext cx="609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57353" name="Line 20"/>
          <p:cNvSpPr>
            <a:spLocks noChangeShapeType="1"/>
          </p:cNvSpPr>
          <p:nvPr/>
        </p:nvSpPr>
        <p:spPr bwMode="auto">
          <a:xfrm>
            <a:off x="4132262" y="3733800"/>
            <a:ext cx="381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57354" name="Line 17"/>
          <p:cNvSpPr>
            <a:spLocks noChangeShapeType="1"/>
          </p:cNvSpPr>
          <p:nvPr/>
        </p:nvSpPr>
        <p:spPr bwMode="auto">
          <a:xfrm>
            <a:off x="3065462" y="2362200"/>
            <a:ext cx="9906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57355" name="Line 16"/>
          <p:cNvSpPr>
            <a:spLocks noChangeShapeType="1"/>
          </p:cNvSpPr>
          <p:nvPr/>
        </p:nvSpPr>
        <p:spPr bwMode="auto">
          <a:xfrm flipH="1">
            <a:off x="2074862" y="2362200"/>
            <a:ext cx="9906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57358" name="Line 28"/>
          <p:cNvSpPr>
            <a:spLocks noChangeShapeType="1"/>
          </p:cNvSpPr>
          <p:nvPr/>
        </p:nvSpPr>
        <p:spPr bwMode="auto">
          <a:xfrm>
            <a:off x="6037262" y="3886200"/>
            <a:ext cx="10668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57359" name="Line 28"/>
          <p:cNvSpPr>
            <a:spLocks noChangeShapeType="1"/>
          </p:cNvSpPr>
          <p:nvPr/>
        </p:nvSpPr>
        <p:spPr bwMode="auto">
          <a:xfrm>
            <a:off x="6037262" y="3886200"/>
            <a:ext cx="4572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57360" name="Line 28"/>
          <p:cNvSpPr>
            <a:spLocks noChangeShapeType="1"/>
          </p:cNvSpPr>
          <p:nvPr/>
        </p:nvSpPr>
        <p:spPr bwMode="auto">
          <a:xfrm flipH="1">
            <a:off x="5503862" y="3886200"/>
            <a:ext cx="53340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57361" name="Line 28"/>
          <p:cNvSpPr>
            <a:spLocks noChangeShapeType="1"/>
          </p:cNvSpPr>
          <p:nvPr/>
        </p:nvSpPr>
        <p:spPr bwMode="auto">
          <a:xfrm flipH="1">
            <a:off x="4437062" y="3886200"/>
            <a:ext cx="160020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57362" name="Line 28"/>
          <p:cNvSpPr>
            <a:spLocks noChangeShapeType="1"/>
          </p:cNvSpPr>
          <p:nvPr/>
        </p:nvSpPr>
        <p:spPr bwMode="auto">
          <a:xfrm flipH="1">
            <a:off x="5122862" y="1219200"/>
            <a:ext cx="1524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57363" name="Line 32"/>
          <p:cNvSpPr>
            <a:spLocks noChangeShapeType="1"/>
          </p:cNvSpPr>
          <p:nvPr/>
        </p:nvSpPr>
        <p:spPr bwMode="auto">
          <a:xfrm flipV="1">
            <a:off x="4132262" y="3725863"/>
            <a:ext cx="939800" cy="7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57364" name="Oval 30"/>
          <p:cNvSpPr>
            <a:spLocks noChangeArrowheads="1"/>
          </p:cNvSpPr>
          <p:nvPr/>
        </p:nvSpPr>
        <p:spPr bwMode="auto">
          <a:xfrm>
            <a:off x="4818062" y="3182938"/>
            <a:ext cx="1447800" cy="10080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200" b="1" dirty="0"/>
              <a:t>HKIX Layer 2</a:t>
            </a:r>
          </a:p>
          <a:p>
            <a:pPr algn="ctr"/>
            <a:r>
              <a:rPr lang="en-US" altLang="zh-TW" sz="1200" dirty="0"/>
              <a:t>(MLPA:AS4635)</a:t>
            </a:r>
          </a:p>
        </p:txBody>
      </p:sp>
      <p:sp>
        <p:nvSpPr>
          <p:cNvPr id="57365" name="Line 28"/>
          <p:cNvSpPr>
            <a:spLocks noChangeShapeType="1"/>
          </p:cNvSpPr>
          <p:nvPr/>
        </p:nvSpPr>
        <p:spPr bwMode="auto">
          <a:xfrm flipH="1">
            <a:off x="3979862" y="1219200"/>
            <a:ext cx="13716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57367" name="Oval 5"/>
          <p:cNvSpPr>
            <a:spLocks noChangeArrowheads="1"/>
          </p:cNvSpPr>
          <p:nvPr/>
        </p:nvSpPr>
        <p:spPr bwMode="auto">
          <a:xfrm>
            <a:off x="1616075" y="3221038"/>
            <a:ext cx="2820987" cy="10080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200" dirty="0"/>
              <a:t>HARNET</a:t>
            </a:r>
          </a:p>
          <a:p>
            <a:pPr algn="ctr"/>
            <a:r>
              <a:rPr lang="en-US" altLang="zh-TW" sz="1200" dirty="0"/>
              <a:t>AS3662</a:t>
            </a:r>
          </a:p>
        </p:txBody>
      </p:sp>
      <p:sp>
        <p:nvSpPr>
          <p:cNvPr id="57368" name="Text Box 8"/>
          <p:cNvSpPr txBox="1">
            <a:spLocks noChangeArrowheads="1"/>
          </p:cNvSpPr>
          <p:nvPr/>
        </p:nvSpPr>
        <p:spPr bwMode="auto">
          <a:xfrm>
            <a:off x="5580062" y="3822700"/>
            <a:ext cx="6207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Verdana" pitchFamily="-108" charset="0"/>
                <a:ea typeface="新細明體" pitchFamily="-108" charset="-120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Verdana" pitchFamily="-108" charset="0"/>
                <a:ea typeface="新細明體" pitchFamily="-108" charset="-120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Verdana" pitchFamily="-108" charset="0"/>
                <a:ea typeface="新細明體" pitchFamily="-108" charset="-120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Verdana" pitchFamily="-108" charset="0"/>
                <a:ea typeface="新細明體" pitchFamily="-108" charset="-120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Verdana" pitchFamily="-108" charset="0"/>
                <a:ea typeface="新細明體" pitchFamily="-108" charset="-12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-108" charset="0"/>
                <a:ea typeface="新細明體" pitchFamily="-108" charset="-12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-108" charset="0"/>
                <a:ea typeface="新細明體" pitchFamily="-108" charset="-12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-108" charset="0"/>
                <a:ea typeface="新細明體" pitchFamily="-108" charset="-12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-108" charset="0"/>
                <a:ea typeface="新細明體" pitchFamily="-108" charset="-120"/>
              </a:defRPr>
            </a:lvl9pPr>
          </a:lstStyle>
          <a:p>
            <a:pPr eaLnBrk="1" hangingPunct="1"/>
            <a:r>
              <a:rPr lang="en-US" altLang="zh-TW" sz="800" dirty="0"/>
              <a:t>at Mega-i</a:t>
            </a:r>
          </a:p>
        </p:txBody>
      </p:sp>
      <p:sp>
        <p:nvSpPr>
          <p:cNvPr id="57369" name="Line 24"/>
          <p:cNvSpPr>
            <a:spLocks noChangeShapeType="1"/>
          </p:cNvSpPr>
          <p:nvPr/>
        </p:nvSpPr>
        <p:spPr bwMode="auto">
          <a:xfrm>
            <a:off x="2151062" y="1219200"/>
            <a:ext cx="838200" cy="1143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57370" name="Line 25"/>
          <p:cNvSpPr>
            <a:spLocks noChangeShapeType="1"/>
          </p:cNvSpPr>
          <p:nvPr/>
        </p:nvSpPr>
        <p:spPr bwMode="auto">
          <a:xfrm flipV="1">
            <a:off x="3065462" y="1219200"/>
            <a:ext cx="1066800" cy="1143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57371" name="Rectangle 38"/>
          <p:cNvSpPr>
            <a:spLocks noChangeArrowheads="1"/>
          </p:cNvSpPr>
          <p:nvPr/>
        </p:nvSpPr>
        <p:spPr bwMode="auto">
          <a:xfrm>
            <a:off x="2455862" y="990600"/>
            <a:ext cx="1300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TW" dirty="0"/>
              <a:t>…..</a:t>
            </a:r>
          </a:p>
        </p:txBody>
      </p:sp>
      <p:sp>
        <p:nvSpPr>
          <p:cNvPr id="57372" name="Text Box 31"/>
          <p:cNvSpPr txBox="1">
            <a:spLocks noChangeArrowheads="1"/>
          </p:cNvSpPr>
          <p:nvPr/>
        </p:nvSpPr>
        <p:spPr bwMode="auto">
          <a:xfrm>
            <a:off x="4818062" y="3352800"/>
            <a:ext cx="5953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Verdana" pitchFamily="-108" charset="0"/>
                <a:ea typeface="新細明體" pitchFamily="-108" charset="-120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Verdana" pitchFamily="-108" charset="0"/>
                <a:ea typeface="新細明體" pitchFamily="-108" charset="-120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Verdana" pitchFamily="-108" charset="0"/>
                <a:ea typeface="新細明體" pitchFamily="-108" charset="-120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Verdana" pitchFamily="-108" charset="0"/>
                <a:ea typeface="新細明體" pitchFamily="-108" charset="-120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Verdana" pitchFamily="-108" charset="0"/>
                <a:ea typeface="新細明體" pitchFamily="-108" charset="-12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-108" charset="0"/>
                <a:ea typeface="新細明體" pitchFamily="-108" charset="-12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-108" charset="0"/>
                <a:ea typeface="新細明體" pitchFamily="-108" charset="-12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-108" charset="0"/>
                <a:ea typeface="新細明體" pitchFamily="-108" charset="-12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-108" charset="0"/>
                <a:ea typeface="新細明體" pitchFamily="-108" charset="-120"/>
              </a:defRPr>
            </a:lvl9pPr>
          </a:lstStyle>
          <a:p>
            <a:pPr eaLnBrk="1" hangingPunct="1"/>
            <a:r>
              <a:rPr lang="en-US" altLang="zh-TW" sz="800" dirty="0"/>
              <a:t>at CUHK</a:t>
            </a:r>
          </a:p>
        </p:txBody>
      </p:sp>
      <p:sp>
        <p:nvSpPr>
          <p:cNvPr id="57373" name="Text Box 31"/>
          <p:cNvSpPr txBox="1">
            <a:spLocks noChangeArrowheads="1"/>
          </p:cNvSpPr>
          <p:nvPr/>
        </p:nvSpPr>
        <p:spPr bwMode="auto">
          <a:xfrm>
            <a:off x="3827462" y="3670300"/>
            <a:ext cx="5953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Verdana" pitchFamily="-108" charset="0"/>
                <a:ea typeface="新細明體" pitchFamily="-108" charset="-120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Verdana" pitchFamily="-108" charset="0"/>
                <a:ea typeface="新細明體" pitchFamily="-108" charset="-120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Verdana" pitchFamily="-108" charset="0"/>
                <a:ea typeface="新細明體" pitchFamily="-108" charset="-120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Verdana" pitchFamily="-108" charset="0"/>
                <a:ea typeface="新細明體" pitchFamily="-108" charset="-120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Verdana" pitchFamily="-108" charset="0"/>
                <a:ea typeface="新細明體" pitchFamily="-108" charset="-12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-108" charset="0"/>
                <a:ea typeface="新細明體" pitchFamily="-108" charset="-12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-108" charset="0"/>
                <a:ea typeface="新細明體" pitchFamily="-108" charset="-12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-108" charset="0"/>
                <a:ea typeface="新細明體" pitchFamily="-108" charset="-12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-108" charset="0"/>
                <a:ea typeface="新細明體" pitchFamily="-108" charset="-120"/>
              </a:defRPr>
            </a:lvl9pPr>
          </a:lstStyle>
          <a:p>
            <a:pPr eaLnBrk="1" hangingPunct="1"/>
            <a:r>
              <a:rPr lang="en-US" altLang="zh-TW" sz="800" dirty="0"/>
              <a:t>at CUHK</a:t>
            </a:r>
          </a:p>
        </p:txBody>
      </p:sp>
      <p:sp>
        <p:nvSpPr>
          <p:cNvPr id="57374" name="Text Box 7"/>
          <p:cNvSpPr txBox="1">
            <a:spLocks noChangeArrowheads="1"/>
          </p:cNvSpPr>
          <p:nvPr/>
        </p:nvSpPr>
        <p:spPr bwMode="auto">
          <a:xfrm>
            <a:off x="1785937" y="3670300"/>
            <a:ext cx="5175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Verdana" pitchFamily="-108" charset="0"/>
                <a:ea typeface="新細明體" pitchFamily="-108" charset="-120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Verdana" pitchFamily="-108" charset="0"/>
                <a:ea typeface="新細明體" pitchFamily="-108" charset="-120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Verdana" pitchFamily="-108" charset="0"/>
                <a:ea typeface="新細明體" pitchFamily="-108" charset="-120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Verdana" pitchFamily="-108" charset="0"/>
                <a:ea typeface="新細明體" pitchFamily="-108" charset="-120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Verdana" pitchFamily="-108" charset="0"/>
                <a:ea typeface="新細明體" pitchFamily="-108" charset="-12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-108" charset="0"/>
                <a:ea typeface="新細明體" pitchFamily="-108" charset="-12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-108" charset="0"/>
                <a:ea typeface="新細明體" pitchFamily="-108" charset="-12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-108" charset="0"/>
                <a:ea typeface="新細明體" pitchFamily="-108" charset="-12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-108" charset="0"/>
                <a:ea typeface="新細明體" pitchFamily="-108" charset="-120"/>
              </a:defRPr>
            </a:lvl9pPr>
          </a:lstStyle>
          <a:p>
            <a:pPr eaLnBrk="1" hangingPunct="1"/>
            <a:r>
              <a:rPr lang="en-US" altLang="zh-TW" sz="800" dirty="0"/>
              <a:t>at HKU</a:t>
            </a:r>
          </a:p>
        </p:txBody>
      </p:sp>
      <p:sp>
        <p:nvSpPr>
          <p:cNvPr id="57375" name="Oval 26"/>
          <p:cNvSpPr>
            <a:spLocks noChangeArrowheads="1"/>
          </p:cNvSpPr>
          <p:nvPr/>
        </p:nvSpPr>
        <p:spPr bwMode="auto">
          <a:xfrm>
            <a:off x="3903662" y="5926138"/>
            <a:ext cx="1008063" cy="10080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200" dirty="0"/>
              <a:t>ASGC</a:t>
            </a:r>
          </a:p>
          <a:p>
            <a:pPr algn="ctr"/>
            <a:r>
              <a:rPr lang="en-US" altLang="zh-TW" sz="1200" dirty="0"/>
              <a:t>AS24167</a:t>
            </a:r>
          </a:p>
        </p:txBody>
      </p:sp>
      <p:sp>
        <p:nvSpPr>
          <p:cNvPr id="57376" name="Oval 26"/>
          <p:cNvSpPr>
            <a:spLocks noChangeArrowheads="1"/>
          </p:cNvSpPr>
          <p:nvPr/>
        </p:nvSpPr>
        <p:spPr bwMode="auto">
          <a:xfrm>
            <a:off x="6019800" y="5697538"/>
            <a:ext cx="1008062" cy="10080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200" dirty="0"/>
              <a:t>KREONET2</a:t>
            </a:r>
          </a:p>
          <a:p>
            <a:pPr algn="ctr"/>
            <a:r>
              <a:rPr lang="en-US" altLang="zh-TW" sz="1200" dirty="0"/>
              <a:t>AS17579</a:t>
            </a:r>
          </a:p>
        </p:txBody>
      </p:sp>
      <p:sp>
        <p:nvSpPr>
          <p:cNvPr id="57377" name="Oval 26"/>
          <p:cNvSpPr>
            <a:spLocks noChangeArrowheads="1"/>
          </p:cNvSpPr>
          <p:nvPr/>
        </p:nvSpPr>
        <p:spPr bwMode="auto">
          <a:xfrm>
            <a:off x="4953000" y="5926138"/>
            <a:ext cx="1008062" cy="10080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200" dirty="0"/>
              <a:t>CSTNET</a:t>
            </a:r>
          </a:p>
          <a:p>
            <a:pPr algn="ctr"/>
            <a:r>
              <a:rPr lang="en-US" altLang="zh-TW" sz="1200" dirty="0"/>
              <a:t>AS7497</a:t>
            </a:r>
          </a:p>
        </p:txBody>
      </p:sp>
      <p:sp>
        <p:nvSpPr>
          <p:cNvPr id="57378" name="Oval 26"/>
          <p:cNvSpPr>
            <a:spLocks noChangeArrowheads="1"/>
          </p:cNvSpPr>
          <p:nvPr/>
        </p:nvSpPr>
        <p:spPr bwMode="auto">
          <a:xfrm>
            <a:off x="6553200" y="4724400"/>
            <a:ext cx="1008062" cy="10080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200" dirty="0"/>
              <a:t>APAN-JP</a:t>
            </a:r>
          </a:p>
          <a:p>
            <a:pPr algn="ctr"/>
            <a:r>
              <a:rPr lang="en-US" altLang="zh-TW" sz="1200" dirty="0"/>
              <a:t>AS7660</a:t>
            </a:r>
          </a:p>
        </p:txBody>
      </p:sp>
      <p:sp>
        <p:nvSpPr>
          <p:cNvPr id="57381" name="Oval 12"/>
          <p:cNvSpPr>
            <a:spLocks noChangeArrowheads="1"/>
          </p:cNvSpPr>
          <p:nvPr/>
        </p:nvSpPr>
        <p:spPr bwMode="auto">
          <a:xfrm>
            <a:off x="4038600" y="4267200"/>
            <a:ext cx="1008062" cy="10080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200" dirty="0"/>
              <a:t>CUHK</a:t>
            </a:r>
          </a:p>
          <a:p>
            <a:pPr algn="ctr"/>
            <a:r>
              <a:rPr lang="en-US" altLang="zh-TW" sz="1200" dirty="0"/>
              <a:t>AS3661</a:t>
            </a:r>
          </a:p>
        </p:txBody>
      </p:sp>
      <p:sp>
        <p:nvSpPr>
          <p:cNvPr id="57382" name="Oval 26"/>
          <p:cNvSpPr>
            <a:spLocks noChangeArrowheads="1"/>
          </p:cNvSpPr>
          <p:nvPr/>
        </p:nvSpPr>
        <p:spPr bwMode="auto">
          <a:xfrm>
            <a:off x="4741862" y="701675"/>
            <a:ext cx="1008063" cy="10080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200" dirty="0"/>
              <a:t>ASCC</a:t>
            </a:r>
          </a:p>
          <a:p>
            <a:pPr algn="ctr"/>
            <a:r>
              <a:rPr lang="en-US" altLang="zh-TW" sz="1200" dirty="0"/>
              <a:t>AS9264</a:t>
            </a:r>
          </a:p>
        </p:txBody>
      </p:sp>
      <p:sp>
        <p:nvSpPr>
          <p:cNvPr id="57383" name="Oval 12"/>
          <p:cNvSpPr>
            <a:spLocks noChangeArrowheads="1"/>
          </p:cNvSpPr>
          <p:nvPr/>
        </p:nvSpPr>
        <p:spPr bwMode="auto">
          <a:xfrm>
            <a:off x="5867400" y="1752600"/>
            <a:ext cx="1008062" cy="10080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200" dirty="0"/>
              <a:t>CNGI-6IX</a:t>
            </a:r>
          </a:p>
          <a:p>
            <a:pPr algn="ctr"/>
            <a:r>
              <a:rPr lang="en-US" altLang="zh-TW" sz="1200" dirty="0"/>
              <a:t>AS23911</a:t>
            </a:r>
          </a:p>
        </p:txBody>
      </p:sp>
      <p:sp>
        <p:nvSpPr>
          <p:cNvPr id="57384" name="Oval 12"/>
          <p:cNvSpPr>
            <a:spLocks noChangeArrowheads="1"/>
          </p:cNvSpPr>
          <p:nvPr/>
        </p:nvSpPr>
        <p:spPr bwMode="auto">
          <a:xfrm>
            <a:off x="6781800" y="1201738"/>
            <a:ext cx="1008062" cy="10080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200" dirty="0"/>
              <a:t>CERNET2</a:t>
            </a:r>
          </a:p>
          <a:p>
            <a:pPr algn="ctr"/>
            <a:r>
              <a:rPr lang="en-US" altLang="zh-TW" sz="1200" dirty="0"/>
              <a:t>AS23910</a:t>
            </a:r>
          </a:p>
        </p:txBody>
      </p:sp>
      <p:sp>
        <p:nvSpPr>
          <p:cNvPr id="57385" name="Oval 27"/>
          <p:cNvSpPr>
            <a:spLocks noChangeArrowheads="1"/>
          </p:cNvSpPr>
          <p:nvPr/>
        </p:nvSpPr>
        <p:spPr bwMode="auto">
          <a:xfrm>
            <a:off x="5808662" y="701675"/>
            <a:ext cx="1008063" cy="10080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200" dirty="0"/>
              <a:t>CERNET</a:t>
            </a:r>
          </a:p>
          <a:p>
            <a:pPr algn="ctr"/>
            <a:r>
              <a:rPr lang="en-US" altLang="zh-TW" sz="1200" dirty="0"/>
              <a:t>AS4538</a:t>
            </a:r>
          </a:p>
        </p:txBody>
      </p:sp>
      <p:sp>
        <p:nvSpPr>
          <p:cNvPr id="57386" name="Oval 13"/>
          <p:cNvSpPr>
            <a:spLocks noChangeArrowheads="1"/>
          </p:cNvSpPr>
          <p:nvPr/>
        </p:nvSpPr>
        <p:spPr bwMode="auto">
          <a:xfrm>
            <a:off x="2551112" y="1852613"/>
            <a:ext cx="1008063" cy="10080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200" dirty="0"/>
              <a:t>Other</a:t>
            </a:r>
          </a:p>
          <a:p>
            <a:pPr algn="ctr"/>
            <a:r>
              <a:rPr lang="en-US" altLang="zh-TW" sz="1200" dirty="0"/>
              <a:t>Universities</a:t>
            </a:r>
          </a:p>
          <a:p>
            <a:pPr algn="ctr"/>
            <a:r>
              <a:rPr lang="en-US" altLang="zh-TW" sz="1200" dirty="0"/>
              <a:t>in HK</a:t>
            </a:r>
          </a:p>
        </p:txBody>
      </p:sp>
      <p:sp>
        <p:nvSpPr>
          <p:cNvPr id="57387" name="Oval 15"/>
          <p:cNvSpPr>
            <a:spLocks noChangeArrowheads="1"/>
          </p:cNvSpPr>
          <p:nvPr/>
        </p:nvSpPr>
        <p:spPr bwMode="auto">
          <a:xfrm>
            <a:off x="3632200" y="701675"/>
            <a:ext cx="1008062" cy="10080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200" dirty="0"/>
              <a:t>NTT</a:t>
            </a:r>
          </a:p>
          <a:p>
            <a:pPr algn="ctr"/>
            <a:r>
              <a:rPr lang="en-US" altLang="zh-TW" sz="1200" dirty="0"/>
              <a:t>AS2914</a:t>
            </a:r>
          </a:p>
        </p:txBody>
      </p:sp>
      <p:sp>
        <p:nvSpPr>
          <p:cNvPr id="57388" name="Oval 14"/>
          <p:cNvSpPr>
            <a:spLocks noChangeArrowheads="1"/>
          </p:cNvSpPr>
          <p:nvPr/>
        </p:nvSpPr>
        <p:spPr bwMode="auto">
          <a:xfrm>
            <a:off x="1616075" y="701675"/>
            <a:ext cx="1008062" cy="10080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200" dirty="0"/>
              <a:t>Wharf T&amp;T</a:t>
            </a:r>
          </a:p>
          <a:p>
            <a:pPr algn="ctr"/>
            <a:r>
              <a:rPr lang="en-US" altLang="zh-TW" sz="1200" dirty="0"/>
              <a:t>AS9381</a:t>
            </a:r>
          </a:p>
        </p:txBody>
      </p:sp>
      <p:sp>
        <p:nvSpPr>
          <p:cNvPr id="57389" name="Oval 9"/>
          <p:cNvSpPr>
            <a:spLocks noChangeArrowheads="1"/>
          </p:cNvSpPr>
          <p:nvPr/>
        </p:nvSpPr>
        <p:spPr bwMode="auto">
          <a:xfrm>
            <a:off x="990600" y="5105400"/>
            <a:ext cx="1008062" cy="10080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200" dirty="0"/>
              <a:t>TEIN3</a:t>
            </a:r>
          </a:p>
          <a:p>
            <a:pPr algn="ctr"/>
            <a:r>
              <a:rPr lang="en-US" altLang="zh-TW" sz="1200" dirty="0"/>
              <a:t>AS24489</a:t>
            </a:r>
          </a:p>
        </p:txBody>
      </p:sp>
      <p:sp>
        <p:nvSpPr>
          <p:cNvPr id="46" name="Line 28"/>
          <p:cNvSpPr>
            <a:spLocks noChangeShapeType="1"/>
          </p:cNvSpPr>
          <p:nvPr/>
        </p:nvSpPr>
        <p:spPr bwMode="auto">
          <a:xfrm>
            <a:off x="6151562" y="3778250"/>
            <a:ext cx="1562100" cy="793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47" name="Oval 26"/>
          <p:cNvSpPr>
            <a:spLocks noChangeArrowheads="1"/>
          </p:cNvSpPr>
          <p:nvPr/>
        </p:nvSpPr>
        <p:spPr bwMode="auto">
          <a:xfrm>
            <a:off x="7162800" y="3810000"/>
            <a:ext cx="1008062" cy="10080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200" dirty="0" smtClean="0"/>
              <a:t>NUS</a:t>
            </a:r>
            <a:endParaRPr lang="en-US" altLang="zh-TW" sz="1200" dirty="0"/>
          </a:p>
          <a:p>
            <a:pPr algn="ctr"/>
            <a:r>
              <a:rPr lang="en-US" altLang="zh-TW" sz="1200" dirty="0" smtClean="0"/>
              <a:t>AS7610</a:t>
            </a:r>
            <a:endParaRPr lang="en-US" altLang="zh-TW" sz="1200" dirty="0"/>
          </a:p>
        </p:txBody>
      </p:sp>
    </p:spTree>
    <p:extLst>
      <p:ext uri="{BB962C8B-B14F-4D97-AF65-F5344CB8AC3E}">
        <p14:creationId xmlns:p14="http://schemas.microsoft.com/office/powerpoint/2010/main" val="93097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533400"/>
          </a:xfrm>
        </p:spPr>
        <p:txBody>
          <a:bodyPr/>
          <a:lstStyle/>
          <a:p>
            <a:r>
              <a:rPr lang="en-US" altLang="zh-HK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Traffic Analysis</a:t>
            </a:r>
            <a:endParaRPr lang="zh-HK" altLang="en-US" sz="32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76400"/>
            <a:ext cx="4419600" cy="2009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76400"/>
            <a:ext cx="4123734" cy="19907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181802"/>
            <a:ext cx="4343400" cy="22189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267200"/>
            <a:ext cx="4087485" cy="2133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1000" y="1447800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/>
              <a:t>Internet</a:t>
            </a:r>
            <a:endParaRPr lang="zh-HK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00600" y="144780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/>
              <a:t>HKIX</a:t>
            </a:r>
            <a:endParaRPr lang="zh-HK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" y="3974068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/>
              <a:t>CERNET</a:t>
            </a:r>
            <a:endParaRPr lang="zh-HK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839555" y="3974068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/>
              <a:t>TEIN3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5086696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610600" cy="9906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2060"/>
                </a:solidFill>
                <a:latin typeface="Palatino Linotype" pitchFamily="18" charset="0"/>
              </a:rPr>
              <a:t>HARNET Internet B/W Growth since Year 2000</a:t>
            </a:r>
            <a:endParaRPr lang="en-US" sz="2800" b="1" dirty="0">
              <a:solidFill>
                <a:srgbClr val="002060"/>
              </a:solidFill>
              <a:latin typeface="Palatino Linotype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>
                <a:solidFill>
                  <a:srgbClr val="002060"/>
                </a:solidFill>
              </a:rPr>
              <a:t>Video Network Services</a:t>
            </a:r>
          </a:p>
          <a:p>
            <a:pPr lvl="1"/>
            <a:r>
              <a:rPr lang="en-US" altLang="zh-TW" sz="2400" dirty="0">
                <a:latin typeface="Tahoma" pitchFamily="34" charset="0"/>
              </a:rPr>
              <a:t>Riding on Optical HARNET</a:t>
            </a:r>
          </a:p>
          <a:p>
            <a:pPr lvl="1"/>
            <a:r>
              <a:rPr lang="en-US" altLang="zh-TW" sz="2400" dirty="0">
                <a:latin typeface="Tahoma" pitchFamily="34" charset="0"/>
              </a:rPr>
              <a:t>HD video-conferencing through a Polycom RMX 2000 HD MCU</a:t>
            </a:r>
          </a:p>
          <a:p>
            <a:pPr lvl="1"/>
            <a:r>
              <a:rPr lang="en-US" altLang="zh-TW" sz="2400" dirty="0">
                <a:latin typeface="Tahoma" pitchFamily="34" charset="0"/>
              </a:rPr>
              <a:t>Joint Webcasting of Lectures, Seminars through a Central web-casting facilities</a:t>
            </a:r>
          </a:p>
          <a:p>
            <a:pPr lvl="1"/>
            <a:r>
              <a:rPr lang="en-US" altLang="zh-TW" sz="2400" dirty="0">
                <a:latin typeface="Tahoma" pitchFamily="34" charset="0"/>
              </a:rPr>
              <a:t>On-demand video archives</a:t>
            </a:r>
            <a:endParaRPr lang="zh-TW" altLang="en-US" sz="2400" dirty="0">
              <a:latin typeface="Tahoma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8001000" cy="762000"/>
          </a:xfrm>
        </p:spPr>
        <p:txBody>
          <a:bodyPr/>
          <a:lstStyle/>
          <a:p>
            <a:r>
              <a:rPr lang="en-US" altLang="zh-TW" sz="3200" b="1" dirty="0" smtClean="0">
                <a:solidFill>
                  <a:srgbClr val="002060"/>
                </a:solidFill>
                <a:latin typeface="Palatino Linotype" pitchFamily="18" charset="0"/>
              </a:rPr>
              <a:t>Collaboration over HARNET</a:t>
            </a:r>
            <a:endParaRPr lang="en-GB" altLang="zh-TW" sz="3200" b="1" dirty="0">
              <a:solidFill>
                <a:srgbClr val="002060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7467600" cy="990600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>
                <a:solidFill>
                  <a:srgbClr val="002060"/>
                </a:solidFill>
                <a:latin typeface="Palatino Linotype" pitchFamily="18" charset="0"/>
              </a:rPr>
              <a:t>Collaboration over HARNET</a:t>
            </a:r>
            <a:endParaRPr lang="en-GB" altLang="zh-TW" b="1" dirty="0">
              <a:solidFill>
                <a:srgbClr val="002060"/>
              </a:solidFill>
              <a:latin typeface="Palatino Linotype" pitchFamily="18" charset="0"/>
            </a:endParaRPr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304800" y="1524000"/>
          <a:ext cx="8153400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1" name="Visio" r:id="rId4" imgW="9610915" imgH="6805715" progId="Visio.Drawing.11">
                  <p:embed/>
                </p:oleObj>
              </mc:Choice>
              <mc:Fallback>
                <p:oleObj name="Visio" r:id="rId4" imgW="9610915" imgH="6805715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524000"/>
                        <a:ext cx="8153400" cy="449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7162800" y="2836331"/>
            <a:ext cx="1066800" cy="22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j-ea"/>
                <a:cs typeface="+mj-cs"/>
              </a:rPr>
              <a:t>HD Camera</a:t>
            </a:r>
            <a:endParaRPr kumimoji="0" lang="en-GB" altLang="zh-TW" sz="1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66467" y="5748865"/>
            <a:ext cx="1066800" cy="22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j-ea"/>
                <a:cs typeface="+mj-cs"/>
              </a:rPr>
              <a:t>LCD TV</a:t>
            </a:r>
            <a:endParaRPr kumimoji="0" lang="en-GB" altLang="zh-TW" sz="1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02734" y="5587998"/>
            <a:ext cx="1066800" cy="22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j-ea"/>
                <a:cs typeface="+mj-cs"/>
              </a:rPr>
              <a:t>LCD TV</a:t>
            </a:r>
            <a:endParaRPr kumimoji="0" lang="en-GB" altLang="zh-TW" sz="1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943600" y="2946399"/>
            <a:ext cx="1447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j-ea"/>
                <a:cs typeface="+mj-cs"/>
              </a:rPr>
              <a:t>VLC Server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900" b="1" dirty="0" smtClean="0">
                <a:latin typeface="Palatino Linotype" pitchFamily="18" charset="0"/>
                <a:ea typeface="+mj-ea"/>
                <a:cs typeface="+mj-cs"/>
              </a:rPr>
              <a:t>HD MPEG2 encoder</a:t>
            </a:r>
            <a:endParaRPr kumimoji="0" lang="en-GB" altLang="zh-TW" sz="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9" name="Down Arrow 8"/>
          <p:cNvSpPr/>
          <p:nvPr/>
        </p:nvSpPr>
        <p:spPr>
          <a:xfrm rot="3373493" flipH="1">
            <a:off x="5556480" y="2744551"/>
            <a:ext cx="139071" cy="609600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 rot="19498325">
            <a:off x="5074392" y="2800056"/>
            <a:ext cx="1066800" cy="22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TW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j-ea"/>
                <a:cs typeface="+mj-cs"/>
              </a:rPr>
              <a:t>25Mbps</a:t>
            </a:r>
            <a:endParaRPr kumimoji="0" lang="en-GB" altLang="zh-TW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14" name="Down Arrow 13"/>
          <p:cNvSpPr/>
          <p:nvPr/>
        </p:nvSpPr>
        <p:spPr>
          <a:xfrm rot="3373493" flipH="1">
            <a:off x="3118080" y="4268551"/>
            <a:ext cx="139071" cy="609600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 rot="19498325">
            <a:off x="2635993" y="4324057"/>
            <a:ext cx="1066800" cy="22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TW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j-ea"/>
                <a:cs typeface="+mj-cs"/>
              </a:rPr>
              <a:t>25Mbps</a:t>
            </a:r>
            <a:endParaRPr kumimoji="0" lang="en-GB" altLang="zh-TW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17" name="Down Arrow 16"/>
          <p:cNvSpPr/>
          <p:nvPr/>
        </p:nvSpPr>
        <p:spPr>
          <a:xfrm rot="18843127" flipH="1">
            <a:off x="5517090" y="4462667"/>
            <a:ext cx="150918" cy="573477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 rot="2769746">
            <a:off x="5176288" y="4603389"/>
            <a:ext cx="1066800" cy="22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TW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j-ea"/>
                <a:cs typeface="+mj-cs"/>
              </a:rPr>
              <a:t>25Mbps</a:t>
            </a:r>
            <a:endParaRPr kumimoji="0" lang="en-GB" altLang="zh-TW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itchFamily="18" charset="0"/>
              <a:ea typeface="+mj-ea"/>
              <a:cs typeface="+mj-cs"/>
            </a:endParaRPr>
          </a:p>
        </p:txBody>
      </p:sp>
      <p:pic>
        <p:nvPicPr>
          <p:cNvPr id="19" name="Picture 18" descr="jucc-logo.gif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620000" y="2590800"/>
            <a:ext cx="228599" cy="2286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185 C -0.03246 -0.02313 -0.06475 -0.04811 -0.12257 -0.01619 C -0.1802 0.01573 -0.30868 0.15915 -0.34583 0.19431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0" y="71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686800" cy="990600"/>
          </a:xfrm>
        </p:spPr>
        <p:txBody>
          <a:bodyPr/>
          <a:lstStyle/>
          <a:p>
            <a:pPr algn="l"/>
            <a:r>
              <a:rPr lang="en-US" altLang="zh-TW" sz="2800" b="1" dirty="0" smtClean="0">
                <a:solidFill>
                  <a:srgbClr val="002060"/>
                </a:solidFill>
                <a:latin typeface="Palatino Linotype" pitchFamily="18" charset="0"/>
              </a:rPr>
              <a:t>Collaboration over HARNET – Universities Wi-Fi</a:t>
            </a:r>
            <a:endParaRPr lang="en-GB" altLang="zh-TW" sz="2800" b="1" dirty="0">
              <a:solidFill>
                <a:srgbClr val="002060"/>
              </a:solidFill>
              <a:latin typeface="Palatino Linotype" pitchFamily="18" charset="0"/>
            </a:endParaRP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1"/>
            <a:ext cx="8534400" cy="487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9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772400" cy="4191000"/>
          </a:xfrm>
        </p:spPr>
        <p:txBody>
          <a:bodyPr/>
          <a:lstStyle/>
          <a:p>
            <a:r>
              <a:rPr lang="en-US" altLang="zh-TW" sz="2400" dirty="0"/>
              <a:t>Enables </a:t>
            </a:r>
            <a:r>
              <a:rPr lang="en-GB" altLang="zh-TW" sz="2400" dirty="0"/>
              <a:t>inter-operable and fast </a:t>
            </a:r>
            <a:r>
              <a:rPr lang="en-GB" altLang="zh-TW" sz="2400" dirty="0" smtClean="0"/>
              <a:t>Wi-Fi </a:t>
            </a:r>
            <a:r>
              <a:rPr lang="en-GB" altLang="zh-TW" sz="2400" dirty="0"/>
              <a:t>network communication among all JUCC institutions</a:t>
            </a:r>
          </a:p>
          <a:p>
            <a:r>
              <a:rPr lang="en-US" altLang="zh-TW" sz="2400" dirty="0" smtClean="0"/>
              <a:t>Common </a:t>
            </a:r>
            <a:r>
              <a:rPr lang="en-US" altLang="zh-TW" sz="2400" dirty="0"/>
              <a:t>authentication framework </a:t>
            </a:r>
            <a:endParaRPr lang="en-US" altLang="zh-TW" sz="2400" dirty="0" smtClean="0"/>
          </a:p>
          <a:p>
            <a:pPr lvl="1"/>
            <a:r>
              <a:rPr lang="en-US" altLang="zh-TW" sz="2000" dirty="0" smtClean="0"/>
              <a:t>IEEE </a:t>
            </a:r>
            <a:r>
              <a:rPr lang="en-US" altLang="zh-TW" sz="2000" dirty="0"/>
              <a:t>802.1x </a:t>
            </a:r>
            <a:endParaRPr lang="en-US" altLang="zh-TW" sz="2000" dirty="0" smtClean="0"/>
          </a:p>
          <a:p>
            <a:pPr lvl="1"/>
            <a:r>
              <a:rPr lang="en-US" altLang="zh-TW" sz="2000" dirty="0" smtClean="0"/>
              <a:t>Radius </a:t>
            </a:r>
            <a:r>
              <a:rPr lang="en-US" altLang="zh-TW" sz="2000" dirty="0"/>
              <a:t>authentication </a:t>
            </a:r>
            <a:endParaRPr lang="en-US" altLang="zh-TW" sz="2000" dirty="0" smtClean="0"/>
          </a:p>
          <a:p>
            <a:r>
              <a:rPr lang="en-US" altLang="zh-TW" sz="2400" dirty="0"/>
              <a:t>SSID: “Universities WiFi”.</a:t>
            </a:r>
          </a:p>
          <a:p>
            <a:r>
              <a:rPr lang="en-US" altLang="zh-TW" sz="2400" dirty="0"/>
              <a:t>Project cost: HK$7.49 million</a:t>
            </a:r>
          </a:p>
          <a:p>
            <a:r>
              <a:rPr lang="en-US" altLang="zh-TW" sz="2400" dirty="0"/>
              <a:t>Launched in September 2009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458200" cy="990600"/>
          </a:xfrm>
        </p:spPr>
        <p:txBody>
          <a:bodyPr/>
          <a:lstStyle/>
          <a:p>
            <a:pPr algn="l"/>
            <a:r>
              <a:rPr lang="en-US" altLang="zh-TW" sz="2800" b="1" dirty="0" smtClean="0">
                <a:solidFill>
                  <a:srgbClr val="002060"/>
                </a:solidFill>
                <a:latin typeface="Palatino Linotype" pitchFamily="18" charset="0"/>
              </a:rPr>
              <a:t>Collaboration over HARNET – Universities Wi-Fi</a:t>
            </a:r>
            <a:endParaRPr lang="en-GB" altLang="zh-TW" sz="2800" b="1" dirty="0">
              <a:solidFill>
                <a:srgbClr val="002060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762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Current R&amp;E Network </a:t>
            </a:r>
            <a:r>
              <a:rPr lang="en-US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Applications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altLang="zh-TW" sz="2400" dirty="0" smtClean="0">
                <a:ea typeface="新細明體" pitchFamily="18" charset="-120"/>
              </a:rPr>
              <a:t>Video Conferencing</a:t>
            </a:r>
          </a:p>
          <a:p>
            <a:pPr lvl="1"/>
            <a:r>
              <a:rPr lang="en-US" altLang="zh-TW" sz="2000" dirty="0">
                <a:ea typeface="新細明體" pitchFamily="18" charset="-120"/>
              </a:rPr>
              <a:t>DVTS-plus (CUHK- Tsinghua </a:t>
            </a:r>
            <a:r>
              <a:rPr lang="en-US" altLang="zh-TW" sz="2000" dirty="0" smtClean="0">
                <a:ea typeface="新細明體" pitchFamily="18" charset="-120"/>
              </a:rPr>
              <a:t>University)</a:t>
            </a:r>
          </a:p>
          <a:p>
            <a:r>
              <a:rPr lang="en-US" altLang="zh-TW" sz="2400" dirty="0" smtClean="0">
                <a:ea typeface="新細明體" pitchFamily="18" charset="-120"/>
              </a:rPr>
              <a:t>Remote Machinery real-time control (PolyU-Singapore)</a:t>
            </a:r>
            <a:endParaRPr lang="en-US" altLang="zh-TW" sz="2400" dirty="0">
              <a:ea typeface="新細明體" pitchFamily="18" charset="-120"/>
            </a:endParaRPr>
          </a:p>
          <a:p>
            <a:r>
              <a:rPr lang="en-US" altLang="zh-TW" sz="2400" dirty="0">
                <a:ea typeface="新細明體" pitchFamily="18" charset="-120"/>
              </a:rPr>
              <a:t>Collaborative teaching</a:t>
            </a:r>
          </a:p>
          <a:p>
            <a:r>
              <a:rPr lang="en-US" altLang="zh-TW" sz="2400" dirty="0">
                <a:ea typeface="新細明體" pitchFamily="18" charset="-120"/>
              </a:rPr>
              <a:t>Distant learning </a:t>
            </a:r>
          </a:p>
          <a:p>
            <a:r>
              <a:rPr lang="en-US" altLang="zh-TW" sz="2400" dirty="0" smtClean="0">
                <a:ea typeface="新細明體" pitchFamily="18" charset="-120"/>
              </a:rPr>
              <a:t>DNA </a:t>
            </a:r>
            <a:r>
              <a:rPr lang="en-US" altLang="zh-TW" sz="2400" dirty="0">
                <a:ea typeface="新細明體" pitchFamily="18" charset="-120"/>
              </a:rPr>
              <a:t>Database</a:t>
            </a:r>
          </a:p>
          <a:p>
            <a:r>
              <a:rPr lang="en-US" altLang="zh-TW" sz="2400" dirty="0">
                <a:ea typeface="新細明體" pitchFamily="18" charset="-120"/>
              </a:rPr>
              <a:t>Weathering </a:t>
            </a:r>
            <a:r>
              <a:rPr lang="en-US" altLang="zh-TW" sz="2400" dirty="0" smtClean="0">
                <a:ea typeface="新細明體" pitchFamily="18" charset="-120"/>
              </a:rPr>
              <a:t>information - HKUST</a:t>
            </a:r>
            <a:endParaRPr lang="en-US" altLang="zh-TW" sz="2400" dirty="0">
              <a:ea typeface="新細明體" pitchFamily="18" charset="-120"/>
            </a:endParaRPr>
          </a:p>
          <a:p>
            <a:r>
              <a:rPr lang="en-US" altLang="zh-TW" sz="2400" dirty="0">
                <a:ea typeface="新細明體" pitchFamily="18" charset="-120"/>
              </a:rPr>
              <a:t>Grid </a:t>
            </a:r>
            <a:r>
              <a:rPr lang="en-US" altLang="zh-TW" sz="2400" dirty="0" smtClean="0">
                <a:ea typeface="新細明體" pitchFamily="18" charset="-120"/>
              </a:rPr>
              <a:t>Computing - HKU</a:t>
            </a:r>
            <a:endParaRPr lang="en-US" altLang="zh-TW" sz="2400" dirty="0">
              <a:ea typeface="新細明體" pitchFamily="18" charset="-120"/>
            </a:endParaRPr>
          </a:p>
          <a:p>
            <a:r>
              <a:rPr lang="en-US" altLang="zh-TW" sz="2400" dirty="0">
                <a:ea typeface="新細明體" pitchFamily="18" charset="-120"/>
              </a:rPr>
              <a:t>Medical </a:t>
            </a:r>
            <a:r>
              <a:rPr lang="en-US" altLang="zh-TW" sz="2400" dirty="0" smtClean="0">
                <a:ea typeface="新細明體" pitchFamily="18" charset="-120"/>
              </a:rPr>
              <a:t>Imaging Sharing / Tele-Medicine – CUHK</a:t>
            </a:r>
          </a:p>
          <a:p>
            <a:r>
              <a:rPr lang="en-US" altLang="zh-TW" sz="2400" dirty="0" smtClean="0">
                <a:ea typeface="新細明體" pitchFamily="18" charset="-120"/>
              </a:rPr>
              <a:t>P2P Streaming - </a:t>
            </a:r>
            <a:r>
              <a:rPr lang="en-US" altLang="zh-TW" sz="2400" dirty="0">
                <a:ea typeface="新細明體" pitchFamily="18" charset="-120"/>
              </a:rPr>
              <a:t>CUHK- Tsinghua University</a:t>
            </a:r>
          </a:p>
          <a:p>
            <a:endParaRPr lang="en-US" altLang="zh-TW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6861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09600"/>
          </a:xfrm>
        </p:spPr>
        <p:txBody>
          <a:bodyPr/>
          <a:lstStyle/>
          <a:p>
            <a:r>
              <a:rPr lang="en-US" altLang="zh-HK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Tele-Medicine</a:t>
            </a:r>
            <a:endParaRPr lang="zh-HK" altLang="en-US" sz="32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4301"/>
            <a:ext cx="4724400" cy="2933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" y="1524000"/>
            <a:ext cx="2298262" cy="231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067" y="1524000"/>
            <a:ext cx="3471333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924301"/>
            <a:ext cx="4400229" cy="2933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664" y="1524000"/>
            <a:ext cx="3123136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5602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z="3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JUCC </a:t>
            </a:r>
            <a:endParaRPr lang="en-US" altLang="zh-TW" sz="38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23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pPr eaLnBrk="1" hangingPunct="1"/>
            <a:r>
              <a:rPr lang="en-US" altLang="zh-TW" sz="2000" dirty="0"/>
              <a:t>A consortium of Computing and IT Services </a:t>
            </a:r>
            <a:r>
              <a:rPr lang="en-US" altLang="zh-TW" sz="2000" dirty="0" smtClean="0"/>
              <a:t>Centers </a:t>
            </a:r>
            <a:r>
              <a:rPr lang="en-US" altLang="zh-TW" sz="2000" dirty="0"/>
              <a:t>of all the Government-Funded Universities in Hong </a:t>
            </a:r>
            <a:r>
              <a:rPr lang="en-US" altLang="zh-TW" sz="2000" dirty="0" smtClean="0"/>
              <a:t>Kong</a:t>
            </a:r>
          </a:p>
          <a:p>
            <a:pPr eaLnBrk="1" hangingPunct="1"/>
            <a:endParaRPr lang="en-US" altLang="zh-TW" sz="2000" dirty="0"/>
          </a:p>
          <a:p>
            <a:pPr eaLnBrk="1" hangingPunct="1"/>
            <a:r>
              <a:rPr lang="en-US" altLang="zh-TW" sz="2000" dirty="0"/>
              <a:t>Founded in 1970, initially for</a:t>
            </a:r>
          </a:p>
          <a:p>
            <a:pPr lvl="1" eaLnBrk="1" hangingPunct="1"/>
            <a:r>
              <a:rPr lang="en-US" altLang="zh-TW" sz="2000" dirty="0">
                <a:latin typeface="Tahoma" pitchFamily="34" charset="0"/>
              </a:rPr>
              <a:t>Operating the scarce and shared computer resources</a:t>
            </a:r>
          </a:p>
          <a:p>
            <a:pPr lvl="1" eaLnBrk="1" hangingPunct="1"/>
            <a:r>
              <a:rPr lang="en-US" altLang="zh-TW" sz="2000" dirty="0">
                <a:latin typeface="Tahoma" pitchFamily="34" charset="0"/>
              </a:rPr>
              <a:t>Supporting the member institutions on computation </a:t>
            </a:r>
            <a:r>
              <a:rPr lang="en-US" altLang="zh-TW" sz="2000" dirty="0" smtClean="0">
                <a:latin typeface="Tahoma" pitchFamily="34" charset="0"/>
              </a:rPr>
              <a:t>needs</a:t>
            </a:r>
          </a:p>
          <a:p>
            <a:pPr lvl="1" eaLnBrk="1" hangingPunct="1"/>
            <a:endParaRPr lang="en-US" altLang="zh-TW" sz="2000" dirty="0">
              <a:latin typeface="Tahoma" pitchFamily="34" charset="0"/>
            </a:endParaRPr>
          </a:p>
          <a:p>
            <a:pPr eaLnBrk="1" hangingPunct="1"/>
            <a:r>
              <a:rPr lang="en-US" altLang="zh-TW" sz="2000" dirty="0"/>
              <a:t>Has established to be an IT lead organization </a:t>
            </a:r>
          </a:p>
          <a:p>
            <a:pPr lvl="1" eaLnBrk="1" hangingPunct="1"/>
            <a:r>
              <a:rPr lang="en-US" altLang="zh-TW" sz="2000" dirty="0">
                <a:latin typeface="Tahoma" pitchFamily="34" charset="0"/>
              </a:rPr>
              <a:t>Fostering deep collaborations among higher education institutions in Hong Kong</a:t>
            </a:r>
          </a:p>
          <a:p>
            <a:pPr lvl="1" eaLnBrk="1" hangingPunct="1"/>
            <a:r>
              <a:rPr lang="en-US" altLang="zh-TW" sz="2000" dirty="0">
                <a:latin typeface="Tahoma" pitchFamily="34" charset="0"/>
              </a:rPr>
              <a:t>Providing up-to-date IT facilities and support services for academic and research excellence </a:t>
            </a:r>
          </a:p>
          <a:p>
            <a:pPr eaLnBrk="1" hangingPunct="1"/>
            <a:endParaRPr lang="en-US" altLang="zh-TW" sz="2800" dirty="0" smtClean="0">
              <a:latin typeface="Palatino Linotyp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8200"/>
            <a:ext cx="7620000" cy="990600"/>
          </a:xfrm>
        </p:spPr>
        <p:txBody>
          <a:bodyPr/>
          <a:lstStyle/>
          <a:p>
            <a:pPr algn="l"/>
            <a:r>
              <a:rPr lang="en-US" altLang="zh-TW" sz="3000" b="1" dirty="0" smtClean="0">
                <a:solidFill>
                  <a:srgbClr val="002060"/>
                </a:solidFill>
                <a:latin typeface="Palatino Linotype" pitchFamily="18" charset="0"/>
              </a:rPr>
              <a:t>Future </a:t>
            </a:r>
            <a:r>
              <a:rPr lang="en-US" altLang="zh-TW" sz="3000" b="1" dirty="0" smtClean="0">
                <a:solidFill>
                  <a:srgbClr val="002060"/>
                </a:solidFill>
                <a:latin typeface="Palatino Linotype" pitchFamily="18" charset="0"/>
              </a:rPr>
              <a:t>HARNET Collaborations </a:t>
            </a:r>
            <a:r>
              <a:rPr lang="en-US" altLang="zh-TW" sz="3000" b="1" dirty="0" smtClean="0">
                <a:solidFill>
                  <a:srgbClr val="002060"/>
                </a:solidFill>
                <a:latin typeface="Palatino Linotype" pitchFamily="18" charset="0"/>
              </a:rPr>
              <a:t>/ Projects</a:t>
            </a:r>
            <a:endParaRPr lang="en-GB" altLang="zh-TW" sz="3000" b="1" dirty="0">
              <a:solidFill>
                <a:srgbClr val="002060"/>
              </a:solidFill>
              <a:latin typeface="Palatino Linotyp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91000"/>
          </a:xfrm>
        </p:spPr>
        <p:txBody>
          <a:bodyPr/>
          <a:lstStyle/>
          <a:p>
            <a:r>
              <a:rPr lang="en-US" altLang="zh-TW" sz="2400" dirty="0"/>
              <a:t>IPv6</a:t>
            </a:r>
          </a:p>
          <a:p>
            <a:r>
              <a:rPr lang="en-US" altLang="zh-TW" sz="2400" dirty="0"/>
              <a:t>Library &amp; Medical Applications</a:t>
            </a:r>
          </a:p>
          <a:p>
            <a:r>
              <a:rPr lang="en-US" altLang="zh-TW" sz="2400" dirty="0"/>
              <a:t>Telepresence</a:t>
            </a:r>
          </a:p>
          <a:p>
            <a:r>
              <a:rPr lang="en-US" altLang="zh-TW" sz="2400" dirty="0"/>
              <a:t>Disaster &amp; Recovery via Optical HARNET</a:t>
            </a:r>
          </a:p>
          <a:p>
            <a:r>
              <a:rPr lang="en-US" altLang="zh-TW" sz="2400" dirty="0"/>
              <a:t>Cloud Services</a:t>
            </a:r>
          </a:p>
          <a:p>
            <a:r>
              <a:rPr lang="en-US" altLang="zh-TW" sz="2400" dirty="0"/>
              <a:t>HPC</a:t>
            </a:r>
          </a:p>
          <a:p>
            <a:r>
              <a:rPr lang="en-US" altLang="zh-TW" sz="2400" dirty="0"/>
              <a:t>Shared e-learning</a:t>
            </a:r>
          </a:p>
          <a:p>
            <a:r>
              <a:rPr lang="en-US" altLang="zh-TW" sz="2400" dirty="0"/>
              <a:t>ERP</a:t>
            </a:r>
          </a:p>
          <a:p>
            <a:r>
              <a:rPr lang="en-US" altLang="zh-TW" sz="2400" dirty="0"/>
              <a:t>SAN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2590800"/>
          </a:xfrm>
        </p:spPr>
        <p:txBody>
          <a:bodyPr/>
          <a:lstStyle/>
          <a:p>
            <a:r>
              <a:rPr lang="en-US" altLang="zh-TW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Thank You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6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zh-TW" sz="3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JUCC Members</a:t>
            </a:r>
          </a:p>
        </p:txBody>
      </p:sp>
      <p:sp>
        <p:nvSpPr>
          <p:cNvPr id="6147" name="Rectangle 17"/>
          <p:cNvSpPr>
            <a:spLocks noGrp="1" noChangeArrowheads="1"/>
          </p:cNvSpPr>
          <p:nvPr>
            <p:ph idx="1"/>
          </p:nvPr>
        </p:nvSpPr>
        <p:spPr>
          <a:xfrm>
            <a:off x="762000" y="1676400"/>
            <a:ext cx="76962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dirty="0" smtClean="0">
                <a:ea typeface="Tahoma" pitchFamily="34" charset="0"/>
                <a:cs typeface="Tahoma" pitchFamily="34" charset="0"/>
              </a:rPr>
              <a:t>8 full members, funded by University Grants Committee (UGC</a:t>
            </a:r>
            <a:r>
              <a:rPr lang="en-US" altLang="zh-TW" sz="2000" dirty="0" smtClean="0">
                <a:ea typeface="Tahoma" pitchFamily="34" charset="0"/>
                <a:cs typeface="Tahoma" pitchFamily="34" charset="0"/>
              </a:rPr>
              <a:t>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zh-TW" sz="2000" dirty="0" smtClean="0">
              <a:ea typeface="Tahoma" pitchFamily="34" charset="0"/>
              <a:cs typeface="Tahoma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University of Hong Kong (</a:t>
            </a:r>
            <a:r>
              <a:rPr lang="en-US" altLang="zh-TW" sz="2000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3"/>
              </a:rPr>
              <a:t>www.hku.hk</a:t>
            </a:r>
            <a:r>
              <a:rPr lang="en-US" altLang="zh-TW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Chinese University of Hong Kong (</a:t>
            </a:r>
            <a:r>
              <a:rPr lang="en-US" altLang="zh-TW" sz="2000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www.cuhk.edu.hk</a:t>
            </a:r>
            <a:r>
              <a:rPr lang="en-US" altLang="zh-TW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Hong Kong Polytechnic University (</a:t>
            </a:r>
            <a:r>
              <a:rPr lang="en-US" altLang="zh-TW" sz="2000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5"/>
              </a:rPr>
              <a:t>www.polyu.edu.hk</a:t>
            </a:r>
            <a:r>
              <a:rPr lang="en-US" altLang="zh-TW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City University of Hong Kong (</a:t>
            </a:r>
            <a:r>
              <a:rPr lang="en-US" altLang="zh-TW" sz="2000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6"/>
              </a:rPr>
              <a:t>www.cityu.edu.hk</a:t>
            </a:r>
            <a:r>
              <a:rPr lang="en-US" altLang="zh-TW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Hong Kong Baptist University (</a:t>
            </a:r>
            <a:r>
              <a:rPr lang="en-US" altLang="zh-TW" sz="2000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7"/>
              </a:rPr>
              <a:t>www.hkbu.edu.hk</a:t>
            </a:r>
            <a:r>
              <a:rPr lang="en-US" altLang="zh-TW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Hong Kong University of Science and Technology (</a:t>
            </a:r>
            <a:r>
              <a:rPr lang="en-US" altLang="zh-TW" sz="2000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8"/>
              </a:rPr>
              <a:t>www.ust.hk</a:t>
            </a:r>
            <a:r>
              <a:rPr lang="en-US" altLang="zh-TW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Lingnan University (</a:t>
            </a:r>
            <a:r>
              <a:rPr lang="en-US" altLang="zh-TW" sz="2000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9"/>
              </a:rPr>
              <a:t>www.ln.edu.hk</a:t>
            </a:r>
            <a:r>
              <a:rPr lang="en-US" altLang="zh-TW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Hong Kong Institute of Education (</a:t>
            </a:r>
            <a:r>
              <a:rPr lang="en-US" altLang="zh-TW" sz="2000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10"/>
              </a:rPr>
              <a:t>www.ied.edu.hk</a:t>
            </a:r>
            <a:r>
              <a:rPr lang="en-US" altLang="zh-TW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grpSp>
        <p:nvGrpSpPr>
          <p:cNvPr id="6148" name="群組 12"/>
          <p:cNvGrpSpPr>
            <a:grpSpLocks/>
          </p:cNvGrpSpPr>
          <p:nvPr/>
        </p:nvGrpSpPr>
        <p:grpSpPr bwMode="auto">
          <a:xfrm>
            <a:off x="685800" y="5651500"/>
            <a:ext cx="7721600" cy="825500"/>
            <a:chOff x="685800" y="5334000"/>
            <a:chExt cx="7721600" cy="825500"/>
          </a:xfrm>
        </p:grpSpPr>
        <p:grpSp>
          <p:nvGrpSpPr>
            <p:cNvPr id="6149" name="群組 11"/>
            <p:cNvGrpSpPr>
              <a:grpSpLocks/>
            </p:cNvGrpSpPr>
            <p:nvPr/>
          </p:nvGrpSpPr>
          <p:grpSpPr bwMode="auto">
            <a:xfrm>
              <a:off x="685800" y="5334000"/>
              <a:ext cx="6819900" cy="825500"/>
              <a:chOff x="685800" y="5334000"/>
              <a:chExt cx="6819900" cy="825500"/>
            </a:xfrm>
          </p:grpSpPr>
          <p:pic>
            <p:nvPicPr>
              <p:cNvPr id="6151" name="圖片 7" descr="HKU-logo.gif"/>
              <p:cNvPicPr>
                <a:picLocks noChangeAspect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685800" y="5410200"/>
                <a:ext cx="609600" cy="647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52" name="圖片 8" descr="CU-logo.gif"/>
              <p:cNvPicPr>
                <a:picLocks noChangeAspect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1600200" y="5410200"/>
                <a:ext cx="863600" cy="647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53" name="圖片 9" descr="Polyu-logo.gif"/>
              <p:cNvPicPr>
                <a:picLocks noChangeAspect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667000" y="5410200"/>
                <a:ext cx="723900" cy="647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54" name="圖片 10" descr="Cityu_logo.gif"/>
              <p:cNvPicPr>
                <a:picLocks noChangeAspect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3657600" y="5410200"/>
                <a:ext cx="723900" cy="647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55" name="圖片 3" descr="BU-logos.gif"/>
              <p:cNvPicPr>
                <a:picLocks noChangeAspect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724400" y="5334000"/>
                <a:ext cx="801688" cy="785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56" name="圖片 4" descr="ust_logo.gif"/>
              <p:cNvPicPr>
                <a:picLocks noChangeAspect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5867400" y="5334000"/>
                <a:ext cx="663575" cy="825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57" name="圖片 5" descr="LU-logo.gif"/>
              <p:cNvPicPr>
                <a:picLocks noChangeAspect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6858000" y="5410200"/>
                <a:ext cx="647700" cy="647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6150" name="圖片 6" descr="IEd-logo.gif"/>
            <p:cNvPicPr>
              <a:picLocks noChangeAspect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7848600" y="5410200"/>
              <a:ext cx="558800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9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z="3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JUCC Members</a:t>
            </a:r>
          </a:p>
        </p:txBody>
      </p:sp>
      <p:sp>
        <p:nvSpPr>
          <p:cNvPr id="7171" name="Rectangle 10"/>
          <p:cNvSpPr>
            <a:spLocks noGrp="1" noChangeArrowheads="1"/>
          </p:cNvSpPr>
          <p:nvPr>
            <p:ph idx="1"/>
          </p:nvPr>
        </p:nvSpPr>
        <p:spPr>
          <a:xfrm>
            <a:off x="381000" y="1752600"/>
            <a:ext cx="8229600" cy="3581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dirty="0" smtClean="0">
                <a:ea typeface="Tahoma" pitchFamily="34" charset="0"/>
                <a:cs typeface="Tahoma" pitchFamily="34" charset="0"/>
              </a:rPr>
              <a:t>3 affiliate members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Open University of Hong Kong (</a:t>
            </a:r>
            <a:r>
              <a:rPr lang="en-US" altLang="zh-TW" sz="2000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3"/>
              </a:rPr>
              <a:t>www.ouhk.edu.hk</a:t>
            </a:r>
            <a:r>
              <a:rPr lang="en-US" altLang="zh-TW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Vocational Training Council (</a:t>
            </a:r>
            <a:r>
              <a:rPr lang="en-US" altLang="zh-TW" sz="2000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www.vtc.edu.hk</a:t>
            </a:r>
            <a:r>
              <a:rPr lang="en-US" altLang="zh-TW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University of Macau (</a:t>
            </a:r>
            <a:r>
              <a:rPr lang="en-US" altLang="zh-TW" sz="2000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5"/>
              </a:rPr>
              <a:t>www.umac.mo</a:t>
            </a:r>
            <a:r>
              <a:rPr lang="en-US" altLang="zh-TW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altLang="zh-TW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altLang="zh-TW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 smtClean="0">
                <a:ea typeface="Tahoma" pitchFamily="34" charset="0"/>
                <a:cs typeface="Tahoma" pitchFamily="34" charset="0"/>
              </a:rPr>
              <a:t>2 network members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Hong Kong Examinations and Assessment Authority (</a:t>
            </a:r>
            <a:r>
              <a:rPr lang="en-US" altLang="zh-TW" sz="2000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6"/>
              </a:rPr>
              <a:t>www.hkeaa.edu.hk</a:t>
            </a:r>
            <a:r>
              <a:rPr lang="en-US" altLang="zh-TW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Hong Kong Science &amp; Technology Parks (</a:t>
            </a:r>
            <a:r>
              <a:rPr lang="en-US" altLang="zh-TW" sz="2000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7"/>
              </a:rPr>
              <a:t>www.hkstp.org</a:t>
            </a:r>
            <a:r>
              <a:rPr lang="en-US" altLang="zh-TW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grpSp>
        <p:nvGrpSpPr>
          <p:cNvPr id="7172" name="群組 9"/>
          <p:cNvGrpSpPr>
            <a:grpSpLocks/>
          </p:cNvGrpSpPr>
          <p:nvPr/>
        </p:nvGrpSpPr>
        <p:grpSpPr bwMode="auto">
          <a:xfrm>
            <a:off x="1485900" y="5676900"/>
            <a:ext cx="6848475" cy="723900"/>
            <a:chOff x="1485900" y="5334000"/>
            <a:chExt cx="6848475" cy="723900"/>
          </a:xfrm>
        </p:grpSpPr>
        <p:pic>
          <p:nvPicPr>
            <p:cNvPr id="7173" name="圖片 7" descr="hkstp.gif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086600" y="5410200"/>
              <a:ext cx="1247775" cy="54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174" name="群組 8"/>
            <p:cNvGrpSpPr>
              <a:grpSpLocks/>
            </p:cNvGrpSpPr>
            <p:nvPr/>
          </p:nvGrpSpPr>
          <p:grpSpPr bwMode="auto">
            <a:xfrm>
              <a:off x="1485900" y="5334000"/>
              <a:ext cx="4876800" cy="723900"/>
              <a:chOff x="1485900" y="5334000"/>
              <a:chExt cx="4876800" cy="723900"/>
            </a:xfrm>
          </p:grpSpPr>
          <p:pic>
            <p:nvPicPr>
              <p:cNvPr id="7175" name="圖片 3" descr="vtc-logo.gif"/>
              <p:cNvPicPr>
                <a:picLocks noChangeAspect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819400" y="5334000"/>
                <a:ext cx="836613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76" name="圖片 4" descr="MacauU-logo2.gif"/>
              <p:cNvPicPr>
                <a:picLocks noChangeAspect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4252913" y="5410200"/>
                <a:ext cx="638175" cy="647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77" name="圖片 6" descr="HKEAA.gif"/>
              <p:cNvPicPr>
                <a:picLocks noChangeAspect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5562600" y="5410200"/>
                <a:ext cx="800100" cy="485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78" name="圖片 8" descr="OU-logo.gif"/>
              <p:cNvPicPr>
                <a:picLocks noChangeAspect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1485900" y="5334000"/>
                <a:ext cx="647700" cy="647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Working Groups</a:t>
            </a:r>
          </a:p>
        </p:txBody>
      </p:sp>
      <p:sp>
        <p:nvSpPr>
          <p:cNvPr id="13315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z="3000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Task Forces</a:t>
            </a:r>
          </a:p>
          <a:p>
            <a:pPr lvl="1" eaLnBrk="1" hangingPunct="1"/>
            <a:r>
              <a:rPr lang="en-US" altLang="zh-TW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Network Task Force</a:t>
            </a:r>
          </a:p>
          <a:p>
            <a:pPr lvl="1" eaLnBrk="1" hangingPunct="1"/>
            <a:r>
              <a:rPr lang="en-US" altLang="zh-TW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Information Security Task Force</a:t>
            </a:r>
          </a:p>
          <a:p>
            <a:pPr lvl="1" eaLnBrk="1" hangingPunct="1"/>
            <a:r>
              <a:rPr lang="en-US" altLang="zh-TW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Ad-hoc groups on special projects (e.g. Wi-Fi Technical Group, Anti-virus Software Evaluation Group)</a:t>
            </a:r>
          </a:p>
          <a:p>
            <a:pPr lvl="1" eaLnBrk="1" hangingPunct="1"/>
            <a:endParaRPr lang="en-US" altLang="zh-TW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/>
            <a:r>
              <a:rPr lang="en-US" altLang="zh-TW" sz="3000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Special Interest Groups</a:t>
            </a:r>
          </a:p>
          <a:p>
            <a:pPr lvl="1" eaLnBrk="1" hangingPunct="1"/>
            <a:r>
              <a:rPr lang="en-US" altLang="zh-TW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SIG on User Services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Additional Information</a:t>
            </a:r>
            <a:endParaRPr lang="zh-TW" altLang="en-US" sz="38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1747" name="內容版面配置區 2"/>
          <p:cNvSpPr>
            <a:spLocks noGrp="1"/>
          </p:cNvSpPr>
          <p:nvPr>
            <p:ph idx="1"/>
          </p:nvPr>
        </p:nvSpPr>
        <p:spPr>
          <a:xfrm>
            <a:off x="228600" y="1951038"/>
            <a:ext cx="8763000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TW" sz="2400" dirty="0" smtClean="0">
                <a:ea typeface="Tahoma" pitchFamily="34" charset="0"/>
                <a:cs typeface="Tahoma" pitchFamily="34" charset="0"/>
              </a:rPr>
              <a:t>Current JUCC Officers:</a:t>
            </a:r>
          </a:p>
          <a:p>
            <a:pPr>
              <a:buFont typeface="Arial" charset="0"/>
              <a:buNone/>
            </a:pPr>
            <a:endParaRPr lang="en-US" altLang="zh-TW" sz="2400" dirty="0" smtClean="0">
              <a:ea typeface="Tahoma" pitchFamily="34" charset="0"/>
              <a:cs typeface="Tahoma" pitchFamily="34" charset="0"/>
            </a:endParaRPr>
          </a:p>
          <a:p>
            <a:pPr>
              <a:lnSpc>
                <a:spcPts val="2000"/>
              </a:lnSpc>
              <a:buFont typeface="Arial" charset="0"/>
              <a:buNone/>
            </a:pPr>
            <a:r>
              <a:rPr lang="en-US" altLang="zh-TW" sz="2400" dirty="0" smtClean="0">
                <a:ea typeface="Tahoma" pitchFamily="34" charset="0"/>
                <a:cs typeface="Tahoma" pitchFamily="34" charset="0"/>
              </a:rPr>
              <a:t>  </a:t>
            </a:r>
            <a:r>
              <a:rPr lang="en-US" altLang="zh-TW" sz="2000" b="1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Board Chairman</a:t>
            </a:r>
            <a:r>
              <a:rPr lang="en-US" altLang="zh-TW" sz="2000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:</a:t>
            </a:r>
            <a:r>
              <a:rPr lang="en-US" altLang="zh-TW" sz="2000" dirty="0" smtClean="0">
                <a:ea typeface="Tahoma" pitchFamily="34" charset="0"/>
                <a:cs typeface="Tahoma" pitchFamily="34" charset="0"/>
              </a:rPr>
              <a:t> 	Being nominated</a:t>
            </a:r>
          </a:p>
          <a:p>
            <a:pPr>
              <a:lnSpc>
                <a:spcPts val="2000"/>
              </a:lnSpc>
              <a:buFont typeface="Arial" charset="0"/>
              <a:buNone/>
            </a:pPr>
            <a:r>
              <a:rPr lang="en-US" altLang="zh-TW" sz="2000" dirty="0" smtClean="0">
                <a:ea typeface="Tahoma" pitchFamily="34" charset="0"/>
                <a:cs typeface="Tahoma" pitchFamily="34" charset="0"/>
              </a:rPr>
              <a:t>	</a:t>
            </a:r>
          </a:p>
          <a:p>
            <a:pPr>
              <a:lnSpc>
                <a:spcPts val="2000"/>
              </a:lnSpc>
              <a:buFont typeface="Arial" charset="0"/>
              <a:buNone/>
            </a:pPr>
            <a:r>
              <a:rPr lang="en-US" altLang="zh-TW" sz="2000" dirty="0" smtClean="0">
                <a:ea typeface="Tahoma" pitchFamily="34" charset="0"/>
                <a:cs typeface="Tahoma" pitchFamily="34" charset="0"/>
              </a:rPr>
              <a:t>  </a:t>
            </a:r>
            <a:r>
              <a:rPr lang="en-US" altLang="zh-TW" sz="2000" b="1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Director of JUCC</a:t>
            </a:r>
            <a:r>
              <a:rPr lang="en-US" altLang="zh-TW" sz="2000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:</a:t>
            </a:r>
            <a:r>
              <a:rPr lang="en-US" altLang="zh-TW" sz="2000" dirty="0" smtClean="0">
                <a:ea typeface="Tahoma" pitchFamily="34" charset="0"/>
                <a:cs typeface="Tahoma" pitchFamily="34" charset="0"/>
              </a:rPr>
              <a:t>	Mr Gerrit Bahlman, Director of IT, PolyU</a:t>
            </a:r>
          </a:p>
          <a:p>
            <a:pPr>
              <a:lnSpc>
                <a:spcPts val="2000"/>
              </a:lnSpc>
              <a:buFont typeface="Arial" charset="0"/>
              <a:buNone/>
            </a:pPr>
            <a:r>
              <a:rPr lang="en-US" altLang="zh-TW" sz="2000" b="1" dirty="0" smtClean="0">
                <a:ea typeface="Tahoma" pitchFamily="34" charset="0"/>
                <a:cs typeface="Tahoma" pitchFamily="34" charset="0"/>
              </a:rPr>
              <a:t>  </a:t>
            </a:r>
            <a:r>
              <a:rPr lang="en-US" altLang="zh-TW" sz="2000" b="1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&amp;	 Chairman of</a:t>
            </a:r>
            <a:r>
              <a:rPr lang="en-US" altLang="zh-TW" sz="2000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  </a:t>
            </a:r>
            <a:r>
              <a:rPr lang="en-US" altLang="zh-TW" sz="2000" dirty="0" smtClean="0">
                <a:ea typeface="Tahoma" pitchFamily="34" charset="0"/>
                <a:cs typeface="Tahoma" pitchFamily="34" charset="0"/>
              </a:rPr>
              <a:t>	 (</a:t>
            </a:r>
            <a:r>
              <a:rPr lang="en-US" altLang="zh-TW" sz="2000" i="1" dirty="0" smtClean="0">
                <a:ea typeface="Tahoma" pitchFamily="34" charset="0"/>
                <a:cs typeface="Tahoma" pitchFamily="34" charset="0"/>
              </a:rPr>
              <a:t>Since Jul 2010, for a term of 2 years</a:t>
            </a:r>
            <a:r>
              <a:rPr lang="en-US" altLang="zh-TW" sz="2000" dirty="0" smtClean="0">
                <a:ea typeface="Tahoma" pitchFamily="34" charset="0"/>
                <a:cs typeface="Tahoma" pitchFamily="34" charset="0"/>
              </a:rPr>
              <a:t>)</a:t>
            </a:r>
          </a:p>
          <a:p>
            <a:pPr>
              <a:lnSpc>
                <a:spcPts val="2000"/>
              </a:lnSpc>
              <a:buFont typeface="Arial" charset="0"/>
              <a:buNone/>
            </a:pPr>
            <a:r>
              <a:rPr lang="en-US" altLang="zh-TW" sz="2000" dirty="0" smtClean="0">
                <a:ea typeface="Tahoma" pitchFamily="34" charset="0"/>
                <a:cs typeface="Tahoma" pitchFamily="34" charset="0"/>
              </a:rPr>
              <a:t>  </a:t>
            </a:r>
            <a:r>
              <a:rPr lang="en-US" altLang="zh-TW" sz="2000" b="1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Steering Committee</a:t>
            </a:r>
            <a:r>
              <a:rPr lang="en-US" altLang="zh-TW" sz="2000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	</a:t>
            </a:r>
            <a:r>
              <a:rPr lang="en-US" altLang="zh-TW" sz="2000" dirty="0" smtClean="0">
                <a:ea typeface="Tahoma" pitchFamily="34" charset="0"/>
                <a:cs typeface="Tahoma" pitchFamily="34" charset="0"/>
              </a:rPr>
              <a:t>             	</a:t>
            </a:r>
          </a:p>
          <a:p>
            <a:pPr>
              <a:lnSpc>
                <a:spcPts val="2000"/>
              </a:lnSpc>
              <a:buFont typeface="Arial" charset="0"/>
              <a:buNone/>
            </a:pPr>
            <a:endParaRPr lang="en-US" altLang="zh-TW" sz="2000" dirty="0" smtClean="0">
              <a:ea typeface="Tahoma" pitchFamily="34" charset="0"/>
              <a:cs typeface="Tahoma" pitchFamily="34" charset="0"/>
            </a:endParaRPr>
          </a:p>
          <a:p>
            <a:pPr>
              <a:lnSpc>
                <a:spcPts val="2000"/>
              </a:lnSpc>
              <a:buFont typeface="Arial" charset="0"/>
              <a:buNone/>
            </a:pPr>
            <a:r>
              <a:rPr lang="en-US" altLang="zh-TW" sz="2000" dirty="0" smtClean="0">
                <a:ea typeface="Tahoma" pitchFamily="34" charset="0"/>
                <a:cs typeface="Tahoma" pitchFamily="34" charset="0"/>
              </a:rPr>
              <a:t>  </a:t>
            </a:r>
            <a:r>
              <a:rPr lang="en-US" altLang="zh-TW" sz="2000" b="1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NTF Chairman</a:t>
            </a:r>
            <a:r>
              <a:rPr lang="en-US" altLang="zh-TW" sz="2000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:</a:t>
            </a:r>
            <a:r>
              <a:rPr lang="en-US" altLang="zh-TW" sz="2000" dirty="0" smtClean="0">
                <a:ea typeface="Tahoma" pitchFamily="34" charset="0"/>
                <a:cs typeface="Tahoma" pitchFamily="34" charset="0"/>
              </a:rPr>
              <a:t>	Mr David Choi, Senior Computer Officer, CUHK</a:t>
            </a:r>
          </a:p>
          <a:p>
            <a:pPr>
              <a:lnSpc>
                <a:spcPts val="2000"/>
              </a:lnSpc>
              <a:buFont typeface="Arial" charset="0"/>
              <a:buNone/>
            </a:pPr>
            <a:endParaRPr lang="en-US" altLang="zh-TW" sz="2000" dirty="0" smtClean="0">
              <a:ea typeface="Tahoma" pitchFamily="34" charset="0"/>
              <a:cs typeface="Tahoma" pitchFamily="34" charset="0"/>
            </a:endParaRPr>
          </a:p>
          <a:p>
            <a:pPr>
              <a:lnSpc>
                <a:spcPts val="2000"/>
              </a:lnSpc>
              <a:buFont typeface="Arial" charset="0"/>
              <a:buNone/>
            </a:pPr>
            <a:r>
              <a:rPr lang="en-US" altLang="zh-TW" sz="2000" dirty="0" smtClean="0">
                <a:ea typeface="Tahoma" pitchFamily="34" charset="0"/>
                <a:cs typeface="Tahoma" pitchFamily="34" charset="0"/>
              </a:rPr>
              <a:t>  </a:t>
            </a:r>
            <a:r>
              <a:rPr lang="en-US" altLang="zh-TW" sz="2000" b="1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ISTF Chairman</a:t>
            </a:r>
            <a:r>
              <a:rPr lang="en-US" altLang="zh-TW" sz="2000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:</a:t>
            </a:r>
            <a:r>
              <a:rPr lang="en-US" altLang="zh-TW" sz="2000" dirty="0" smtClean="0">
                <a:ea typeface="Tahoma" pitchFamily="34" charset="0"/>
                <a:cs typeface="Tahoma" pitchFamily="34" charset="0"/>
              </a:rPr>
              <a:t>	Mr Gerrit Bahlman, Director of IT, PolyU</a:t>
            </a:r>
            <a:endParaRPr lang="zh-TW" altLang="en-US" sz="2000" dirty="0" smtClean="0"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HARNET topology-20100901_v fina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916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19400" y="914400"/>
            <a:ext cx="1371600" cy="1295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rtl="1"/>
            <a:r>
              <a:rPr lang="en-US" altLang="zh-TW" sz="1400" b="1" dirty="0">
                <a:latin typeface="Arial" pitchFamily="34" charset="0"/>
                <a:ea typeface="新細明體" pitchFamily="18" charset="-120"/>
                <a:cs typeface="Arial" pitchFamily="34" charset="0"/>
              </a:rPr>
              <a:t>CUHK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876800" y="914400"/>
            <a:ext cx="1371600" cy="1295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rtl="1"/>
            <a:r>
              <a:rPr lang="en-US" altLang="zh-TW" sz="1400" b="1" dirty="0">
                <a:latin typeface="Arial" pitchFamily="34" charset="0"/>
                <a:ea typeface="新細明體" pitchFamily="18" charset="-120"/>
                <a:cs typeface="Arial" pitchFamily="34" charset="0"/>
              </a:rPr>
              <a:t>HKUST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771775" y="3716338"/>
            <a:ext cx="1371600" cy="16002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rtl="1"/>
            <a:r>
              <a:rPr lang="en-US" altLang="zh-TW" sz="1400" b="1" dirty="0">
                <a:latin typeface="Arial" pitchFamily="34" charset="0"/>
                <a:ea typeface="新細明體" pitchFamily="18" charset="-120"/>
                <a:cs typeface="Arial" pitchFamily="34" charset="0"/>
              </a:rPr>
              <a:t>PolyU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876800" y="3733800"/>
            <a:ext cx="1371600" cy="16002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rtl="1"/>
            <a:r>
              <a:rPr lang="en-US" altLang="zh-TW" sz="1400" b="1" dirty="0">
                <a:latin typeface="Arial" pitchFamily="34" charset="0"/>
                <a:ea typeface="新細明體" pitchFamily="18" charset="-120"/>
                <a:cs typeface="Arial" pitchFamily="34" charset="0"/>
              </a:rPr>
              <a:t>HKU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3048000" y="1676400"/>
            <a:ext cx="3048000" cy="2667000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762000" y="914400"/>
            <a:ext cx="1371600" cy="1295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rtl="1"/>
            <a:r>
              <a:rPr lang="en-US" altLang="zh-TW" sz="1400" b="1" dirty="0">
                <a:latin typeface="Arial" pitchFamily="34" charset="0"/>
                <a:ea typeface="新細明體" pitchFamily="18" charset="-120"/>
                <a:cs typeface="Arial" pitchFamily="34" charset="0"/>
              </a:rPr>
              <a:t>HKIEd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934200" y="914400"/>
            <a:ext cx="1371600" cy="1295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rtl="1"/>
            <a:r>
              <a:rPr lang="en-US" altLang="zh-TW" sz="1400" b="1" dirty="0">
                <a:latin typeface="Arial" pitchFamily="34" charset="0"/>
                <a:ea typeface="新細明體" pitchFamily="18" charset="-120"/>
                <a:cs typeface="Arial" pitchFamily="34" charset="0"/>
              </a:rPr>
              <a:t>HKBU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762000" y="3733800"/>
            <a:ext cx="1371600" cy="1295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rtl="1"/>
            <a:r>
              <a:rPr lang="en-US" altLang="zh-TW" sz="1400" b="1" dirty="0">
                <a:latin typeface="Arial" pitchFamily="34" charset="0"/>
                <a:ea typeface="新細明體" pitchFamily="18" charset="-120"/>
                <a:cs typeface="Arial" pitchFamily="34" charset="0"/>
              </a:rPr>
              <a:t>LU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934200" y="3733800"/>
            <a:ext cx="1371600" cy="1295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rtl="1"/>
            <a:r>
              <a:rPr lang="en-US" altLang="zh-TW" sz="1400" b="1" dirty="0">
                <a:latin typeface="Arial" pitchFamily="34" charset="0"/>
                <a:ea typeface="新細明體" pitchFamily="18" charset="-120"/>
                <a:cs typeface="Arial" pitchFamily="34" charset="0"/>
              </a:rPr>
              <a:t>CityU</a:t>
            </a:r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609600" y="1524000"/>
            <a:ext cx="7848600" cy="2971800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7620000" y="4800600"/>
            <a:ext cx="0" cy="4730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27238" y="1219200"/>
            <a:ext cx="7604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1600" b="1" dirty="0">
                <a:latin typeface="Arial" pitchFamily="34" charset="0"/>
                <a:ea typeface="新細明體" pitchFamily="18" charset="-120"/>
                <a:cs typeface="Arial" pitchFamily="34" charset="0"/>
              </a:rPr>
              <a:t>17km</a:t>
            </a:r>
            <a:r>
              <a:rPr lang="en-US" altLang="zh-TW" sz="1600" dirty="0">
                <a:latin typeface="Arial" pitchFamily="34" charset="0"/>
                <a:ea typeface="新細明體" pitchFamily="18" charset="-120"/>
                <a:cs typeface="Arial" pitchFamily="34" charset="0"/>
              </a:rPr>
              <a:t> </a:t>
            </a: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7315200" y="5181600"/>
            <a:ext cx="762000" cy="510160"/>
            <a:chOff x="2504" y="696"/>
            <a:chExt cx="978" cy="741"/>
          </a:xfrm>
        </p:grpSpPr>
        <p:pic>
          <p:nvPicPr>
            <p:cNvPr id="17" name="Picture 16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4" y="696"/>
              <a:ext cx="978" cy="7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17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5" y="757"/>
              <a:ext cx="429" cy="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7916333" y="5189574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1600" b="1" dirty="0">
                <a:latin typeface="Arial" pitchFamily="34" charset="0"/>
                <a:ea typeface="新細明體" pitchFamily="18" charset="-120"/>
                <a:cs typeface="Arial" pitchFamily="34" charset="0"/>
              </a:rPr>
              <a:t>OMEA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083050" y="1797050"/>
            <a:ext cx="930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1600" b="1" dirty="0">
                <a:latin typeface="Arial" pitchFamily="34" charset="0"/>
                <a:ea typeface="新細明體" pitchFamily="18" charset="-120"/>
                <a:cs typeface="Arial" pitchFamily="34" charset="0"/>
              </a:rPr>
              <a:t>26.3km</a:t>
            </a:r>
            <a:r>
              <a:rPr lang="en-US" altLang="zh-TW" sz="1600" dirty="0">
                <a:latin typeface="Arial" pitchFamily="34" charset="0"/>
                <a:ea typeface="新細明體" pitchFamily="18" charset="-120"/>
                <a:cs typeface="Arial" pitchFamily="34" charset="0"/>
              </a:rPr>
              <a:t> </a:t>
            </a:r>
          </a:p>
        </p:txBody>
      </p:sp>
      <p:pic>
        <p:nvPicPr>
          <p:cNvPr id="21" name="Picture 20" descr="OME_Shel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1219200"/>
            <a:ext cx="69691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1" descr="OME_Shel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38" y="1219200"/>
            <a:ext cx="696912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6142038" y="1143000"/>
            <a:ext cx="930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1600" b="1" dirty="0">
                <a:latin typeface="Arial" pitchFamily="34" charset="0"/>
                <a:ea typeface="新細明體" pitchFamily="18" charset="-120"/>
                <a:cs typeface="Arial" pitchFamily="34" charset="0"/>
              </a:rPr>
              <a:t>13.8km</a:t>
            </a:r>
            <a:r>
              <a:rPr lang="en-US" altLang="zh-TW" sz="1600" dirty="0">
                <a:latin typeface="Arial" pitchFamily="34" charset="0"/>
                <a:ea typeface="新細明體" pitchFamily="18" charset="-120"/>
                <a:cs typeface="Arial" pitchFamily="34" charset="0"/>
              </a:rPr>
              <a:t> </a:t>
            </a:r>
          </a:p>
        </p:txBody>
      </p:sp>
      <p:pic>
        <p:nvPicPr>
          <p:cNvPr id="24" name="Picture 23" descr="OME_Shel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50" y="1219200"/>
            <a:ext cx="69691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4" descr="OME_Shel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1219200"/>
            <a:ext cx="696912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5" descr="OME_Shel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4038600"/>
            <a:ext cx="69691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6" descr="OME_Shel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38" y="4038600"/>
            <a:ext cx="696912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7" descr="OME_Shel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50" y="4038600"/>
            <a:ext cx="69691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8" descr="OME_Shel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4038600"/>
            <a:ext cx="696912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1066800" y="1203325"/>
            <a:ext cx="7524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1000" b="1" dirty="0">
                <a:latin typeface="Arial" pitchFamily="34" charset="0"/>
                <a:ea typeface="新細明體" pitchFamily="18" charset="-120"/>
                <a:cs typeface="Arial" pitchFamily="34" charset="0"/>
              </a:rPr>
              <a:t>OME6500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3133725" y="1203325"/>
            <a:ext cx="7524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1000" b="1" dirty="0">
                <a:latin typeface="Arial" pitchFamily="34" charset="0"/>
                <a:ea typeface="新細明體" pitchFamily="18" charset="-120"/>
                <a:cs typeface="Arial" pitchFamily="34" charset="0"/>
              </a:rPr>
              <a:t>OME6500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5191125" y="1219200"/>
            <a:ext cx="7524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1000" b="1" dirty="0">
                <a:latin typeface="Arial" pitchFamily="34" charset="0"/>
                <a:ea typeface="新細明體" pitchFamily="18" charset="-120"/>
                <a:cs typeface="Arial" pitchFamily="34" charset="0"/>
              </a:rPr>
              <a:t>OME6500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7239000" y="1219200"/>
            <a:ext cx="7524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1000" b="1" dirty="0">
                <a:latin typeface="Arial" pitchFamily="34" charset="0"/>
                <a:ea typeface="新細明體" pitchFamily="18" charset="-120"/>
                <a:cs typeface="Arial" pitchFamily="34" charset="0"/>
              </a:rPr>
              <a:t>OME6500</a:t>
            </a: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7239000" y="4038600"/>
            <a:ext cx="7524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1000" b="1" dirty="0">
                <a:latin typeface="Arial" pitchFamily="34" charset="0"/>
                <a:ea typeface="新細明體" pitchFamily="18" charset="-120"/>
                <a:cs typeface="Arial" pitchFamily="34" charset="0"/>
              </a:rPr>
              <a:t>OME6500</a:t>
            </a: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5181600" y="4038600"/>
            <a:ext cx="7524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1000" b="1" dirty="0">
                <a:latin typeface="Arial" pitchFamily="34" charset="0"/>
                <a:ea typeface="新細明體" pitchFamily="18" charset="-120"/>
                <a:cs typeface="Arial" pitchFamily="34" charset="0"/>
              </a:rPr>
              <a:t>OME6500</a:t>
            </a: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3124200" y="4038600"/>
            <a:ext cx="7524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1000" b="1" dirty="0">
                <a:latin typeface="Arial" pitchFamily="34" charset="0"/>
                <a:ea typeface="新細明體" pitchFamily="18" charset="-120"/>
                <a:cs typeface="Arial" pitchFamily="34" charset="0"/>
              </a:rPr>
              <a:t>OME6500</a:t>
            </a: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1066800" y="4038600"/>
            <a:ext cx="7524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1000" b="1" dirty="0">
                <a:latin typeface="Arial" pitchFamily="34" charset="0"/>
                <a:ea typeface="新細明體" pitchFamily="18" charset="-120"/>
                <a:cs typeface="Arial" pitchFamily="34" charset="0"/>
              </a:rPr>
              <a:t>OME6500</a:t>
            </a:r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4716463" y="2438400"/>
            <a:ext cx="14398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TW" b="1" dirty="0">
                <a:latin typeface="Arial" pitchFamily="34" charset="0"/>
                <a:ea typeface="新細明體" pitchFamily="18" charset="-120"/>
                <a:cs typeface="Arial" pitchFamily="34" charset="0"/>
              </a:rPr>
              <a:t>10Gbps MSSPRing</a:t>
            </a: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609600" y="2743200"/>
            <a:ext cx="10429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1600" b="1" dirty="0">
                <a:latin typeface="Arial" pitchFamily="34" charset="0"/>
                <a:ea typeface="新細明體" pitchFamily="18" charset="-120"/>
                <a:cs typeface="Arial" pitchFamily="34" charset="0"/>
              </a:rPr>
              <a:t>32.68km</a:t>
            </a:r>
            <a:r>
              <a:rPr lang="en-US" altLang="zh-TW" sz="1600" dirty="0">
                <a:latin typeface="Arial" pitchFamily="34" charset="0"/>
                <a:ea typeface="新細明體" pitchFamily="18" charset="-120"/>
                <a:cs typeface="Arial" pitchFamily="34" charset="0"/>
              </a:rPr>
              <a:t> </a:t>
            </a: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6080125" y="2940050"/>
            <a:ext cx="10429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1600" b="1" dirty="0">
                <a:latin typeface="Arial" pitchFamily="34" charset="0"/>
                <a:ea typeface="新細明體" pitchFamily="18" charset="-120"/>
                <a:cs typeface="Arial" pitchFamily="34" charset="0"/>
              </a:rPr>
              <a:t>19.48km</a:t>
            </a:r>
            <a:r>
              <a:rPr lang="en-US" altLang="zh-TW" sz="1600" dirty="0">
                <a:latin typeface="Arial" pitchFamily="34" charset="0"/>
                <a:ea typeface="新細明體" pitchFamily="18" charset="-120"/>
                <a:cs typeface="Arial" pitchFamily="34" charset="0"/>
              </a:rPr>
              <a:t> </a:t>
            </a: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2057400" y="2787650"/>
            <a:ext cx="10429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1600" b="1" dirty="0">
                <a:latin typeface="Arial" pitchFamily="34" charset="0"/>
                <a:ea typeface="新細明體" pitchFamily="18" charset="-120"/>
                <a:cs typeface="Arial" pitchFamily="34" charset="0"/>
              </a:rPr>
              <a:t>17.78km</a:t>
            </a:r>
            <a:r>
              <a:rPr lang="en-US" altLang="zh-TW" sz="1600" dirty="0">
                <a:latin typeface="Arial" pitchFamily="34" charset="0"/>
                <a:ea typeface="新細明體" pitchFamily="18" charset="-120"/>
                <a:cs typeface="Arial" pitchFamily="34" charset="0"/>
              </a:rPr>
              <a:t> </a:t>
            </a: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3851275" y="4029075"/>
            <a:ext cx="9350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TW" sz="1600" b="1" dirty="0">
                <a:latin typeface="Arial" pitchFamily="34" charset="0"/>
                <a:ea typeface="新細明體" pitchFamily="18" charset="-120"/>
                <a:cs typeface="Arial" pitchFamily="34" charset="0"/>
              </a:rPr>
              <a:t>9.66km</a:t>
            </a:r>
            <a:r>
              <a:rPr lang="en-US" altLang="zh-TW" sz="1600" dirty="0">
                <a:latin typeface="Arial" pitchFamily="34" charset="0"/>
                <a:ea typeface="新細明體" pitchFamily="18" charset="-120"/>
                <a:cs typeface="Arial" pitchFamily="34" charset="0"/>
              </a:rPr>
              <a:t> 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1905000" y="4495800"/>
            <a:ext cx="930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1600" b="1" dirty="0">
                <a:latin typeface="Arial" pitchFamily="34" charset="0"/>
                <a:ea typeface="新細明體" pitchFamily="18" charset="-120"/>
                <a:cs typeface="Arial" pitchFamily="34" charset="0"/>
              </a:rPr>
              <a:t>32.3km</a:t>
            </a:r>
            <a:r>
              <a:rPr lang="en-US" altLang="zh-TW" sz="1600" dirty="0">
                <a:latin typeface="Arial" pitchFamily="34" charset="0"/>
                <a:ea typeface="新細明體" pitchFamily="18" charset="-120"/>
                <a:cs typeface="Arial" pitchFamily="34" charset="0"/>
              </a:rPr>
              <a:t> </a:t>
            </a: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4191000" y="1143000"/>
            <a:ext cx="930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1600" b="1" dirty="0">
                <a:latin typeface="Arial" pitchFamily="34" charset="0"/>
                <a:ea typeface="新細明體" pitchFamily="18" charset="-120"/>
                <a:cs typeface="Arial" pitchFamily="34" charset="0"/>
              </a:rPr>
              <a:t>15.7km</a:t>
            </a:r>
            <a:r>
              <a:rPr lang="en-US" altLang="zh-TW" sz="1600" dirty="0">
                <a:latin typeface="Arial" pitchFamily="34" charset="0"/>
                <a:ea typeface="新細明體" pitchFamily="18" charset="-120"/>
                <a:cs typeface="Arial" pitchFamily="34" charset="0"/>
              </a:rPr>
              <a:t> </a:t>
            </a: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6003925" y="4495800"/>
            <a:ext cx="930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1600" b="1" dirty="0">
                <a:latin typeface="Arial" pitchFamily="34" charset="0"/>
                <a:ea typeface="新細明體" pitchFamily="18" charset="-120"/>
                <a:cs typeface="Arial" pitchFamily="34" charset="0"/>
              </a:rPr>
              <a:t>12.7km</a:t>
            </a:r>
            <a:r>
              <a:rPr lang="en-US" altLang="zh-TW" sz="1600" dirty="0">
                <a:latin typeface="Arial" pitchFamily="34" charset="0"/>
                <a:ea typeface="新細明體" pitchFamily="18" charset="-120"/>
                <a:cs typeface="Arial" pitchFamily="34" charset="0"/>
              </a:rPr>
              <a:t> </a:t>
            </a: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7543800" y="2940050"/>
            <a:ext cx="930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1600" b="1" dirty="0">
                <a:latin typeface="Arial" pitchFamily="34" charset="0"/>
                <a:ea typeface="新細明體" pitchFamily="18" charset="-120"/>
                <a:cs typeface="Arial" pitchFamily="34" charset="0"/>
              </a:rPr>
              <a:t>17.5km</a:t>
            </a:r>
            <a:r>
              <a:rPr lang="en-US" altLang="zh-TW" sz="1600" dirty="0">
                <a:latin typeface="Arial" pitchFamily="34" charset="0"/>
                <a:ea typeface="新細明體" pitchFamily="18" charset="-120"/>
                <a:cs typeface="Arial" pitchFamily="34" charset="0"/>
              </a:rPr>
              <a:t> </a:t>
            </a: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3851275" y="4495800"/>
            <a:ext cx="930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1600" b="1" dirty="0">
                <a:latin typeface="Arial" pitchFamily="34" charset="0"/>
                <a:ea typeface="新細明體" pitchFamily="18" charset="-120"/>
                <a:cs typeface="Arial" pitchFamily="34" charset="0"/>
              </a:rPr>
              <a:t>15.6km</a:t>
            </a:r>
            <a:r>
              <a:rPr lang="en-US" altLang="zh-TW" sz="1600" dirty="0">
                <a:latin typeface="Arial" pitchFamily="34" charset="0"/>
                <a:ea typeface="新細明體" pitchFamily="18" charset="-120"/>
                <a:cs typeface="Arial" pitchFamily="34" charset="0"/>
              </a:rPr>
              <a:t> </a:t>
            </a:r>
          </a:p>
        </p:txBody>
      </p:sp>
      <p:sp>
        <p:nvSpPr>
          <p:cNvPr id="48" name="Line 47"/>
          <p:cNvSpPr>
            <a:spLocks noChangeShapeType="1"/>
          </p:cNvSpPr>
          <p:nvPr/>
        </p:nvSpPr>
        <p:spPr bwMode="auto">
          <a:xfrm>
            <a:off x="5334000" y="27432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49" name="Line 48"/>
          <p:cNvSpPr>
            <a:spLocks noChangeShapeType="1"/>
          </p:cNvSpPr>
          <p:nvPr/>
        </p:nvSpPr>
        <p:spPr bwMode="auto">
          <a:xfrm>
            <a:off x="5334000" y="2743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50" name="Cloud"/>
          <p:cNvSpPr>
            <a:spLocks noChangeAspect="1" noEditPoints="1" noChangeArrowheads="1"/>
          </p:cNvSpPr>
          <p:nvPr/>
        </p:nvSpPr>
        <p:spPr bwMode="auto">
          <a:xfrm>
            <a:off x="1116013" y="5486400"/>
            <a:ext cx="1828800" cy="13716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zh-TW" sz="1400" dirty="0">
              <a:latin typeface="Arial" pitchFamily="34" charset="0"/>
              <a:ea typeface="新細明體" pitchFamily="18" charset="-120"/>
              <a:cs typeface="Arial" pitchFamily="34" charset="0"/>
            </a:endParaRPr>
          </a:p>
          <a:p>
            <a:endParaRPr lang="en-US" altLang="zh-TW" sz="1400" dirty="0"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51" name="modem"/>
          <p:cNvSpPr>
            <a:spLocks noEditPoints="1" noChangeArrowheads="1"/>
          </p:cNvSpPr>
          <p:nvPr/>
        </p:nvSpPr>
        <p:spPr bwMode="auto">
          <a:xfrm>
            <a:off x="2992438" y="2114550"/>
            <a:ext cx="990600" cy="228600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 sz="800"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52" name="modem"/>
          <p:cNvSpPr>
            <a:spLocks noEditPoints="1" noChangeArrowheads="1"/>
          </p:cNvSpPr>
          <p:nvPr/>
        </p:nvSpPr>
        <p:spPr bwMode="auto">
          <a:xfrm>
            <a:off x="5191125" y="4953000"/>
            <a:ext cx="981075" cy="228600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53" name="modem"/>
          <p:cNvSpPr>
            <a:spLocks noEditPoints="1" noChangeArrowheads="1"/>
          </p:cNvSpPr>
          <p:nvPr/>
        </p:nvSpPr>
        <p:spPr bwMode="auto">
          <a:xfrm>
            <a:off x="2268538" y="5734050"/>
            <a:ext cx="981075" cy="228600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54" name="modem"/>
          <p:cNvSpPr>
            <a:spLocks noEditPoints="1" noChangeArrowheads="1"/>
          </p:cNvSpPr>
          <p:nvPr/>
        </p:nvSpPr>
        <p:spPr bwMode="auto">
          <a:xfrm>
            <a:off x="2057400" y="6324600"/>
            <a:ext cx="981075" cy="228600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55" name="Line 54"/>
          <p:cNvSpPr>
            <a:spLocks noChangeShapeType="1"/>
          </p:cNvSpPr>
          <p:nvPr/>
        </p:nvSpPr>
        <p:spPr bwMode="auto">
          <a:xfrm>
            <a:off x="5867400" y="51816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56" name="Line 55"/>
          <p:cNvSpPr>
            <a:spLocks noChangeShapeType="1"/>
          </p:cNvSpPr>
          <p:nvPr/>
        </p:nvSpPr>
        <p:spPr bwMode="auto">
          <a:xfrm flipH="1">
            <a:off x="3048000" y="64008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57" name="Line 56"/>
          <p:cNvSpPr>
            <a:spLocks noChangeShapeType="1"/>
          </p:cNvSpPr>
          <p:nvPr/>
        </p:nvSpPr>
        <p:spPr bwMode="auto">
          <a:xfrm>
            <a:off x="3276600" y="5867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58" name="Line 57"/>
          <p:cNvSpPr>
            <a:spLocks noChangeShapeType="1"/>
          </p:cNvSpPr>
          <p:nvPr/>
        </p:nvSpPr>
        <p:spPr bwMode="auto">
          <a:xfrm flipH="1" flipV="1">
            <a:off x="4643438" y="2276475"/>
            <a:ext cx="4762" cy="3590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59" name="Text Box 58"/>
          <p:cNvSpPr txBox="1">
            <a:spLocks noChangeArrowheads="1"/>
          </p:cNvSpPr>
          <p:nvPr/>
        </p:nvSpPr>
        <p:spPr bwMode="auto">
          <a:xfrm>
            <a:off x="2916238" y="2205038"/>
            <a:ext cx="12192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800" dirty="0">
                <a:latin typeface="Arial" pitchFamily="34" charset="0"/>
                <a:ea typeface="新細明體" pitchFamily="18" charset="-120"/>
                <a:cs typeface="Arial" pitchFamily="34" charset="0"/>
              </a:rPr>
              <a:t>Media Converter Shelf</a:t>
            </a:r>
          </a:p>
        </p:txBody>
      </p:sp>
      <p:sp>
        <p:nvSpPr>
          <p:cNvPr id="60" name="Text Box 59"/>
          <p:cNvSpPr txBox="1">
            <a:spLocks noChangeArrowheads="1"/>
          </p:cNvSpPr>
          <p:nvPr/>
        </p:nvSpPr>
        <p:spPr bwMode="auto">
          <a:xfrm>
            <a:off x="1981200" y="6415088"/>
            <a:ext cx="12192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800" dirty="0">
                <a:latin typeface="Arial" pitchFamily="34" charset="0"/>
                <a:ea typeface="新細明體" pitchFamily="18" charset="-120"/>
                <a:cs typeface="Arial" pitchFamily="34" charset="0"/>
              </a:rPr>
              <a:t>Media Converter Shelf</a:t>
            </a:r>
          </a:p>
        </p:txBody>
      </p:sp>
      <p:sp>
        <p:nvSpPr>
          <p:cNvPr id="61" name="Text Box 60"/>
          <p:cNvSpPr txBox="1">
            <a:spLocks noChangeArrowheads="1"/>
          </p:cNvSpPr>
          <p:nvPr/>
        </p:nvSpPr>
        <p:spPr bwMode="auto">
          <a:xfrm>
            <a:off x="5105400" y="5043488"/>
            <a:ext cx="12192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800" dirty="0">
                <a:latin typeface="Arial" pitchFamily="34" charset="0"/>
                <a:ea typeface="新細明體" pitchFamily="18" charset="-120"/>
                <a:cs typeface="Arial" pitchFamily="34" charset="0"/>
              </a:rPr>
              <a:t>Media Converter Shelf</a:t>
            </a:r>
          </a:p>
        </p:txBody>
      </p:sp>
      <p:sp>
        <p:nvSpPr>
          <p:cNvPr id="62" name="Text Box 61"/>
          <p:cNvSpPr txBox="1">
            <a:spLocks noChangeArrowheads="1"/>
          </p:cNvSpPr>
          <p:nvPr/>
        </p:nvSpPr>
        <p:spPr bwMode="auto">
          <a:xfrm>
            <a:off x="3276600" y="6021388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000" dirty="0">
                <a:latin typeface="Arial" pitchFamily="34" charset="0"/>
                <a:ea typeface="新細明體" pitchFamily="18" charset="-120"/>
                <a:cs typeface="Arial" pitchFamily="34" charset="0"/>
              </a:rPr>
              <a:t>ONE GE each for HKUST, HKBU, CityU and HKU </a:t>
            </a:r>
            <a:endParaRPr lang="en-US" altLang="zh-TW" sz="800" dirty="0"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63" name="Text Box 62"/>
          <p:cNvSpPr txBox="1">
            <a:spLocks noChangeArrowheads="1"/>
          </p:cNvSpPr>
          <p:nvPr/>
        </p:nvSpPr>
        <p:spPr bwMode="auto">
          <a:xfrm>
            <a:off x="3276600" y="5300663"/>
            <a:ext cx="1447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000" dirty="0">
                <a:latin typeface="Arial" pitchFamily="34" charset="0"/>
                <a:ea typeface="新細明體" pitchFamily="18" charset="-120"/>
                <a:cs typeface="Arial" pitchFamily="34" charset="0"/>
              </a:rPr>
              <a:t>One GE each for CUHK, HKIEd, LU and PolyU</a:t>
            </a:r>
            <a:endParaRPr lang="en-US" altLang="zh-TW" sz="800" dirty="0"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64" name="Line 63"/>
          <p:cNvSpPr>
            <a:spLocks noChangeShapeType="1"/>
          </p:cNvSpPr>
          <p:nvPr/>
        </p:nvSpPr>
        <p:spPr bwMode="auto">
          <a:xfrm>
            <a:off x="4033838" y="227647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65" name="modem"/>
          <p:cNvSpPr>
            <a:spLocks noEditPoints="1" noChangeArrowheads="1"/>
          </p:cNvSpPr>
          <p:nvPr/>
        </p:nvSpPr>
        <p:spPr bwMode="auto">
          <a:xfrm>
            <a:off x="5800725" y="838200"/>
            <a:ext cx="828675" cy="304800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66" name="modem"/>
          <p:cNvSpPr>
            <a:spLocks noEditPoints="1" noChangeArrowheads="1"/>
          </p:cNvSpPr>
          <p:nvPr/>
        </p:nvSpPr>
        <p:spPr bwMode="auto">
          <a:xfrm>
            <a:off x="1524000" y="3657600"/>
            <a:ext cx="828675" cy="304800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67" name="modem"/>
          <p:cNvSpPr>
            <a:spLocks noEditPoints="1" noChangeArrowheads="1"/>
          </p:cNvSpPr>
          <p:nvPr/>
        </p:nvSpPr>
        <p:spPr bwMode="auto">
          <a:xfrm>
            <a:off x="3581400" y="838200"/>
            <a:ext cx="828675" cy="304800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68" name="modem"/>
          <p:cNvSpPr>
            <a:spLocks noEditPoints="1" noChangeArrowheads="1"/>
          </p:cNvSpPr>
          <p:nvPr/>
        </p:nvSpPr>
        <p:spPr bwMode="auto">
          <a:xfrm>
            <a:off x="1533525" y="838200"/>
            <a:ext cx="828675" cy="304800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69" name="modem"/>
          <p:cNvSpPr>
            <a:spLocks noEditPoints="1" noChangeArrowheads="1"/>
          </p:cNvSpPr>
          <p:nvPr/>
        </p:nvSpPr>
        <p:spPr bwMode="auto">
          <a:xfrm>
            <a:off x="7629525" y="838200"/>
            <a:ext cx="828675" cy="304800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70" name="modem"/>
          <p:cNvSpPr>
            <a:spLocks noEditPoints="1" noChangeArrowheads="1"/>
          </p:cNvSpPr>
          <p:nvPr/>
        </p:nvSpPr>
        <p:spPr bwMode="auto">
          <a:xfrm>
            <a:off x="7629525" y="3657600"/>
            <a:ext cx="828675" cy="304800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71" name="modem"/>
          <p:cNvSpPr>
            <a:spLocks noEditPoints="1" noChangeArrowheads="1"/>
          </p:cNvSpPr>
          <p:nvPr/>
        </p:nvSpPr>
        <p:spPr bwMode="auto">
          <a:xfrm>
            <a:off x="5562600" y="3657600"/>
            <a:ext cx="828675" cy="304800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72" name="modem"/>
          <p:cNvSpPr>
            <a:spLocks noEditPoints="1" noChangeArrowheads="1"/>
          </p:cNvSpPr>
          <p:nvPr/>
        </p:nvSpPr>
        <p:spPr bwMode="auto">
          <a:xfrm>
            <a:off x="3581400" y="3657600"/>
            <a:ext cx="828675" cy="304800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HK" altLang="en-US"/>
          </a:p>
        </p:txBody>
      </p:sp>
      <p:grpSp>
        <p:nvGrpSpPr>
          <p:cNvPr id="73" name="Group 72"/>
          <p:cNvGrpSpPr>
            <a:grpSpLocks/>
          </p:cNvGrpSpPr>
          <p:nvPr/>
        </p:nvGrpSpPr>
        <p:grpSpPr bwMode="auto">
          <a:xfrm>
            <a:off x="1752600" y="1157288"/>
            <a:ext cx="381000" cy="214312"/>
            <a:chOff x="1488" y="144"/>
            <a:chExt cx="240" cy="135"/>
          </a:xfrm>
        </p:grpSpPr>
        <p:sp>
          <p:nvSpPr>
            <p:cNvPr id="74" name="Line 73"/>
            <p:cNvSpPr>
              <a:spLocks noChangeShapeType="1"/>
            </p:cNvSpPr>
            <p:nvPr/>
          </p:nvSpPr>
          <p:spPr bwMode="auto">
            <a:xfrm>
              <a:off x="1680" y="1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75" name="Line 74"/>
            <p:cNvSpPr>
              <a:spLocks noChangeShapeType="1"/>
            </p:cNvSpPr>
            <p:nvPr/>
          </p:nvSpPr>
          <p:spPr bwMode="auto">
            <a:xfrm flipH="1">
              <a:off x="1488" y="24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76" name="Text Box 75"/>
            <p:cNvSpPr txBox="1">
              <a:spLocks noChangeArrowheads="1"/>
            </p:cNvSpPr>
            <p:nvPr/>
          </p:nvSpPr>
          <p:spPr bwMode="auto">
            <a:xfrm>
              <a:off x="1488" y="144"/>
              <a:ext cx="24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800" dirty="0">
                  <a:latin typeface="Arial" pitchFamily="34" charset="0"/>
                  <a:ea typeface="新細明體" pitchFamily="18" charset="-120"/>
                  <a:cs typeface="Arial" pitchFamily="34" charset="0"/>
                </a:rPr>
                <a:t>GE</a:t>
              </a:r>
            </a:p>
          </p:txBody>
        </p:sp>
      </p:grpSp>
      <p:grpSp>
        <p:nvGrpSpPr>
          <p:cNvPr id="77" name="Group 76"/>
          <p:cNvGrpSpPr>
            <a:grpSpLocks/>
          </p:cNvGrpSpPr>
          <p:nvPr/>
        </p:nvGrpSpPr>
        <p:grpSpPr bwMode="auto">
          <a:xfrm>
            <a:off x="3810000" y="1157288"/>
            <a:ext cx="381000" cy="214312"/>
            <a:chOff x="1488" y="144"/>
            <a:chExt cx="240" cy="135"/>
          </a:xfrm>
        </p:grpSpPr>
        <p:sp>
          <p:nvSpPr>
            <p:cNvPr id="78" name="Line 77"/>
            <p:cNvSpPr>
              <a:spLocks noChangeShapeType="1"/>
            </p:cNvSpPr>
            <p:nvPr/>
          </p:nvSpPr>
          <p:spPr bwMode="auto">
            <a:xfrm>
              <a:off x="1680" y="1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79" name="Line 78"/>
            <p:cNvSpPr>
              <a:spLocks noChangeShapeType="1"/>
            </p:cNvSpPr>
            <p:nvPr/>
          </p:nvSpPr>
          <p:spPr bwMode="auto">
            <a:xfrm flipH="1">
              <a:off x="1488" y="24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80" name="Text Box 79"/>
            <p:cNvSpPr txBox="1">
              <a:spLocks noChangeArrowheads="1"/>
            </p:cNvSpPr>
            <p:nvPr/>
          </p:nvSpPr>
          <p:spPr bwMode="auto">
            <a:xfrm>
              <a:off x="1488" y="144"/>
              <a:ext cx="24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800" dirty="0">
                  <a:latin typeface="Arial" pitchFamily="34" charset="0"/>
                  <a:ea typeface="新細明體" pitchFamily="18" charset="-120"/>
                  <a:cs typeface="Arial" pitchFamily="34" charset="0"/>
                </a:rPr>
                <a:t>GE</a:t>
              </a:r>
            </a:p>
          </p:txBody>
        </p:sp>
      </p:grpSp>
      <p:grpSp>
        <p:nvGrpSpPr>
          <p:cNvPr id="81" name="Group 80"/>
          <p:cNvGrpSpPr>
            <a:grpSpLocks/>
          </p:cNvGrpSpPr>
          <p:nvPr/>
        </p:nvGrpSpPr>
        <p:grpSpPr bwMode="auto">
          <a:xfrm>
            <a:off x="5867400" y="1143000"/>
            <a:ext cx="381000" cy="214313"/>
            <a:chOff x="1488" y="144"/>
            <a:chExt cx="240" cy="135"/>
          </a:xfrm>
        </p:grpSpPr>
        <p:sp>
          <p:nvSpPr>
            <p:cNvPr id="82" name="Line 81"/>
            <p:cNvSpPr>
              <a:spLocks noChangeShapeType="1"/>
            </p:cNvSpPr>
            <p:nvPr/>
          </p:nvSpPr>
          <p:spPr bwMode="auto">
            <a:xfrm>
              <a:off x="1680" y="1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83" name="Line 82"/>
            <p:cNvSpPr>
              <a:spLocks noChangeShapeType="1"/>
            </p:cNvSpPr>
            <p:nvPr/>
          </p:nvSpPr>
          <p:spPr bwMode="auto">
            <a:xfrm flipH="1">
              <a:off x="1488" y="24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84" name="Text Box 83"/>
            <p:cNvSpPr txBox="1">
              <a:spLocks noChangeArrowheads="1"/>
            </p:cNvSpPr>
            <p:nvPr/>
          </p:nvSpPr>
          <p:spPr bwMode="auto">
            <a:xfrm>
              <a:off x="1488" y="144"/>
              <a:ext cx="24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800" dirty="0">
                  <a:latin typeface="Arial" pitchFamily="34" charset="0"/>
                  <a:ea typeface="新細明體" pitchFamily="18" charset="-120"/>
                  <a:cs typeface="Arial" pitchFamily="34" charset="0"/>
                </a:rPr>
                <a:t>GE</a:t>
              </a:r>
            </a:p>
          </p:txBody>
        </p:sp>
      </p:grp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7924800" y="1157288"/>
            <a:ext cx="381000" cy="214312"/>
            <a:chOff x="1488" y="144"/>
            <a:chExt cx="240" cy="135"/>
          </a:xfrm>
        </p:grpSpPr>
        <p:sp>
          <p:nvSpPr>
            <p:cNvPr id="86" name="Line 85"/>
            <p:cNvSpPr>
              <a:spLocks noChangeShapeType="1"/>
            </p:cNvSpPr>
            <p:nvPr/>
          </p:nvSpPr>
          <p:spPr bwMode="auto">
            <a:xfrm>
              <a:off x="1680" y="1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87" name="Line 86"/>
            <p:cNvSpPr>
              <a:spLocks noChangeShapeType="1"/>
            </p:cNvSpPr>
            <p:nvPr/>
          </p:nvSpPr>
          <p:spPr bwMode="auto">
            <a:xfrm flipH="1">
              <a:off x="1488" y="24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88" name="Text Box 87"/>
            <p:cNvSpPr txBox="1">
              <a:spLocks noChangeArrowheads="1"/>
            </p:cNvSpPr>
            <p:nvPr/>
          </p:nvSpPr>
          <p:spPr bwMode="auto">
            <a:xfrm>
              <a:off x="1488" y="144"/>
              <a:ext cx="24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800" dirty="0">
                  <a:latin typeface="Arial" pitchFamily="34" charset="0"/>
                  <a:ea typeface="新細明體" pitchFamily="18" charset="-120"/>
                  <a:cs typeface="Arial" pitchFamily="34" charset="0"/>
                </a:rPr>
                <a:t>GE</a:t>
              </a:r>
            </a:p>
          </p:txBody>
        </p:sp>
      </p:grpSp>
      <p:grpSp>
        <p:nvGrpSpPr>
          <p:cNvPr id="89" name="Group 88"/>
          <p:cNvGrpSpPr>
            <a:grpSpLocks/>
          </p:cNvGrpSpPr>
          <p:nvPr/>
        </p:nvGrpSpPr>
        <p:grpSpPr bwMode="auto">
          <a:xfrm>
            <a:off x="1752600" y="3976688"/>
            <a:ext cx="381000" cy="214312"/>
            <a:chOff x="1488" y="144"/>
            <a:chExt cx="240" cy="135"/>
          </a:xfrm>
        </p:grpSpPr>
        <p:sp>
          <p:nvSpPr>
            <p:cNvPr id="90" name="Line 89"/>
            <p:cNvSpPr>
              <a:spLocks noChangeShapeType="1"/>
            </p:cNvSpPr>
            <p:nvPr/>
          </p:nvSpPr>
          <p:spPr bwMode="auto">
            <a:xfrm>
              <a:off x="1680" y="1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91" name="Line 90"/>
            <p:cNvSpPr>
              <a:spLocks noChangeShapeType="1"/>
            </p:cNvSpPr>
            <p:nvPr/>
          </p:nvSpPr>
          <p:spPr bwMode="auto">
            <a:xfrm flipH="1">
              <a:off x="1488" y="24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92" name="Text Box 91"/>
            <p:cNvSpPr txBox="1">
              <a:spLocks noChangeArrowheads="1"/>
            </p:cNvSpPr>
            <p:nvPr/>
          </p:nvSpPr>
          <p:spPr bwMode="auto">
            <a:xfrm>
              <a:off x="1488" y="144"/>
              <a:ext cx="24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800" dirty="0">
                  <a:latin typeface="Arial" pitchFamily="34" charset="0"/>
                  <a:ea typeface="新細明體" pitchFamily="18" charset="-120"/>
                  <a:cs typeface="Arial" pitchFamily="34" charset="0"/>
                </a:rPr>
                <a:t>GE</a:t>
              </a:r>
            </a:p>
          </p:txBody>
        </p:sp>
      </p:grpSp>
      <p:grpSp>
        <p:nvGrpSpPr>
          <p:cNvPr id="93" name="Group 92"/>
          <p:cNvGrpSpPr>
            <a:grpSpLocks/>
          </p:cNvGrpSpPr>
          <p:nvPr/>
        </p:nvGrpSpPr>
        <p:grpSpPr bwMode="auto">
          <a:xfrm>
            <a:off x="7924800" y="3976688"/>
            <a:ext cx="381000" cy="214312"/>
            <a:chOff x="1488" y="144"/>
            <a:chExt cx="240" cy="135"/>
          </a:xfrm>
        </p:grpSpPr>
        <p:sp>
          <p:nvSpPr>
            <p:cNvPr id="94" name="Line 93"/>
            <p:cNvSpPr>
              <a:spLocks noChangeShapeType="1"/>
            </p:cNvSpPr>
            <p:nvPr/>
          </p:nvSpPr>
          <p:spPr bwMode="auto">
            <a:xfrm>
              <a:off x="1680" y="1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95" name="Line 94"/>
            <p:cNvSpPr>
              <a:spLocks noChangeShapeType="1"/>
            </p:cNvSpPr>
            <p:nvPr/>
          </p:nvSpPr>
          <p:spPr bwMode="auto">
            <a:xfrm flipH="1">
              <a:off x="1488" y="24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96" name="Text Box 95"/>
            <p:cNvSpPr txBox="1">
              <a:spLocks noChangeArrowheads="1"/>
            </p:cNvSpPr>
            <p:nvPr/>
          </p:nvSpPr>
          <p:spPr bwMode="auto">
            <a:xfrm>
              <a:off x="1488" y="144"/>
              <a:ext cx="24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800" dirty="0">
                  <a:latin typeface="Arial" pitchFamily="34" charset="0"/>
                  <a:ea typeface="新細明體" pitchFamily="18" charset="-120"/>
                  <a:cs typeface="Arial" pitchFamily="34" charset="0"/>
                </a:rPr>
                <a:t>GE</a:t>
              </a:r>
            </a:p>
          </p:txBody>
        </p:sp>
      </p:grpSp>
      <p:sp>
        <p:nvSpPr>
          <p:cNvPr id="97" name="Line 96"/>
          <p:cNvSpPr>
            <a:spLocks noChangeShapeType="1"/>
          </p:cNvSpPr>
          <p:nvPr/>
        </p:nvSpPr>
        <p:spPr bwMode="auto">
          <a:xfrm flipH="1">
            <a:off x="3221038" y="203835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98" name="Line 97"/>
          <p:cNvSpPr>
            <a:spLocks noChangeShapeType="1"/>
          </p:cNvSpPr>
          <p:nvPr/>
        </p:nvSpPr>
        <p:spPr bwMode="auto">
          <a:xfrm flipH="1">
            <a:off x="3373438" y="203835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99" name="Line 98"/>
          <p:cNvSpPr>
            <a:spLocks noChangeShapeType="1"/>
          </p:cNvSpPr>
          <p:nvPr/>
        </p:nvSpPr>
        <p:spPr bwMode="auto">
          <a:xfrm flipH="1">
            <a:off x="3525838" y="203835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00" name="Line 99"/>
          <p:cNvSpPr>
            <a:spLocks noChangeShapeType="1"/>
          </p:cNvSpPr>
          <p:nvPr/>
        </p:nvSpPr>
        <p:spPr bwMode="auto">
          <a:xfrm flipH="1">
            <a:off x="5334000" y="48768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01" name="Line 100"/>
          <p:cNvSpPr>
            <a:spLocks noChangeShapeType="1"/>
          </p:cNvSpPr>
          <p:nvPr/>
        </p:nvSpPr>
        <p:spPr bwMode="auto">
          <a:xfrm flipH="1">
            <a:off x="5486400" y="48768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02" name="Line 101"/>
          <p:cNvSpPr>
            <a:spLocks noChangeShapeType="1"/>
          </p:cNvSpPr>
          <p:nvPr/>
        </p:nvSpPr>
        <p:spPr bwMode="auto">
          <a:xfrm flipH="1">
            <a:off x="5638800" y="48768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03" name="Line 102"/>
          <p:cNvSpPr>
            <a:spLocks noChangeShapeType="1"/>
          </p:cNvSpPr>
          <p:nvPr/>
        </p:nvSpPr>
        <p:spPr bwMode="auto">
          <a:xfrm>
            <a:off x="6019800" y="39624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04" name="Text Box 103"/>
          <p:cNvSpPr txBox="1">
            <a:spLocks noChangeArrowheads="1"/>
          </p:cNvSpPr>
          <p:nvPr/>
        </p:nvSpPr>
        <p:spPr bwMode="auto">
          <a:xfrm>
            <a:off x="3949700" y="2276475"/>
            <a:ext cx="8382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800">
                <a:latin typeface="Arial" pitchFamily="34" charset="0"/>
                <a:ea typeface="新細明體" pitchFamily="18" charset="-120"/>
                <a:cs typeface="Arial" pitchFamily="34" charset="0"/>
              </a:rPr>
              <a:t> </a:t>
            </a:r>
            <a:r>
              <a:rPr lang="en-US" altLang="zh-TW" sz="800" dirty="0">
                <a:latin typeface="Arial" pitchFamily="34" charset="0"/>
                <a:ea typeface="新細明體" pitchFamily="18" charset="-120"/>
                <a:cs typeface="Arial" pitchFamily="34" charset="0"/>
              </a:rPr>
              <a:t> GE</a:t>
            </a:r>
          </a:p>
        </p:txBody>
      </p:sp>
      <p:sp>
        <p:nvSpPr>
          <p:cNvPr id="105" name="Line 104"/>
          <p:cNvSpPr>
            <a:spLocks noChangeShapeType="1"/>
          </p:cNvSpPr>
          <p:nvPr/>
        </p:nvSpPr>
        <p:spPr bwMode="auto">
          <a:xfrm flipH="1">
            <a:off x="6019800" y="4876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06" name="Line 105"/>
          <p:cNvSpPr>
            <a:spLocks noChangeShapeType="1"/>
          </p:cNvSpPr>
          <p:nvPr/>
        </p:nvSpPr>
        <p:spPr bwMode="auto">
          <a:xfrm flipH="1">
            <a:off x="5334000" y="4876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07" name="Line 106"/>
          <p:cNvSpPr>
            <a:spLocks noChangeShapeType="1"/>
          </p:cNvSpPr>
          <p:nvPr/>
        </p:nvSpPr>
        <p:spPr bwMode="auto">
          <a:xfrm flipH="1">
            <a:off x="3221038" y="203835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08" name="Line 107"/>
          <p:cNvSpPr>
            <a:spLocks noChangeShapeType="1"/>
          </p:cNvSpPr>
          <p:nvPr/>
        </p:nvSpPr>
        <p:spPr bwMode="auto">
          <a:xfrm flipH="1">
            <a:off x="3906838" y="20383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09" name="Text Box 108"/>
          <p:cNvSpPr txBox="1">
            <a:spLocks noChangeArrowheads="1"/>
          </p:cNvSpPr>
          <p:nvPr/>
        </p:nvSpPr>
        <p:spPr bwMode="auto">
          <a:xfrm>
            <a:off x="6096000" y="4724400"/>
            <a:ext cx="8382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800" dirty="0">
                <a:latin typeface="Arial" pitchFamily="34" charset="0"/>
                <a:ea typeface="新細明體" pitchFamily="18" charset="-120"/>
                <a:cs typeface="Arial" pitchFamily="34" charset="0"/>
              </a:rPr>
              <a:t> </a:t>
            </a:r>
            <a:r>
              <a:rPr lang="en-US" altLang="zh-TW" sz="800" dirty="0">
                <a:latin typeface="Arial" pitchFamily="34" charset="0"/>
                <a:ea typeface="新細明體" pitchFamily="18" charset="-120"/>
                <a:cs typeface="Arial" pitchFamily="34" charset="0"/>
              </a:rPr>
              <a:t>Internet2  GE</a:t>
            </a:r>
          </a:p>
        </p:txBody>
      </p:sp>
      <p:grpSp>
        <p:nvGrpSpPr>
          <p:cNvPr id="110" name="Group 109"/>
          <p:cNvGrpSpPr>
            <a:grpSpLocks/>
          </p:cNvGrpSpPr>
          <p:nvPr/>
        </p:nvGrpSpPr>
        <p:grpSpPr bwMode="auto">
          <a:xfrm>
            <a:off x="6934200" y="4495800"/>
            <a:ext cx="457200" cy="488950"/>
            <a:chOff x="1200" y="960"/>
            <a:chExt cx="288" cy="308"/>
          </a:xfrm>
        </p:grpSpPr>
        <p:grpSp>
          <p:nvGrpSpPr>
            <p:cNvPr id="111" name="Group 110"/>
            <p:cNvGrpSpPr>
              <a:grpSpLocks/>
            </p:cNvGrpSpPr>
            <p:nvPr/>
          </p:nvGrpSpPr>
          <p:grpSpPr bwMode="auto">
            <a:xfrm>
              <a:off x="1200" y="960"/>
              <a:ext cx="288" cy="135"/>
              <a:chOff x="1200" y="960"/>
              <a:chExt cx="288" cy="135"/>
            </a:xfrm>
          </p:grpSpPr>
          <p:sp>
            <p:nvSpPr>
              <p:cNvPr id="115" name="Text Box 111"/>
              <p:cNvSpPr txBox="1">
                <a:spLocks noChangeArrowheads="1"/>
              </p:cNvSpPr>
              <p:nvPr/>
            </p:nvSpPr>
            <p:spPr bwMode="auto">
              <a:xfrm>
                <a:off x="1200" y="960"/>
                <a:ext cx="288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800" dirty="0">
                    <a:latin typeface="Arial" pitchFamily="34" charset="0"/>
                    <a:ea typeface="新細明體" pitchFamily="18" charset="-120"/>
                    <a:cs typeface="Arial" pitchFamily="34" charset="0"/>
                  </a:rPr>
                  <a:t>2 GE</a:t>
                </a:r>
              </a:p>
            </p:txBody>
          </p:sp>
          <p:sp>
            <p:nvSpPr>
              <p:cNvPr id="116" name="Line 112"/>
              <p:cNvSpPr>
                <a:spLocks noChangeShapeType="1"/>
              </p:cNvSpPr>
              <p:nvPr/>
            </p:nvSpPr>
            <p:spPr bwMode="auto">
              <a:xfrm>
                <a:off x="1200" y="105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</p:grpSp>
        <p:grpSp>
          <p:nvGrpSpPr>
            <p:cNvPr id="112" name="Group 113"/>
            <p:cNvGrpSpPr>
              <a:grpSpLocks/>
            </p:cNvGrpSpPr>
            <p:nvPr/>
          </p:nvGrpSpPr>
          <p:grpSpPr bwMode="auto">
            <a:xfrm>
              <a:off x="1200" y="1056"/>
              <a:ext cx="288" cy="212"/>
              <a:chOff x="1200" y="960"/>
              <a:chExt cx="288" cy="212"/>
            </a:xfrm>
          </p:grpSpPr>
          <p:sp>
            <p:nvSpPr>
              <p:cNvPr id="113" name="Text Box 114"/>
              <p:cNvSpPr txBox="1">
                <a:spLocks noChangeArrowheads="1"/>
              </p:cNvSpPr>
              <p:nvPr/>
            </p:nvSpPr>
            <p:spPr bwMode="auto">
              <a:xfrm>
                <a:off x="1200" y="960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800" dirty="0">
                    <a:latin typeface="Arial" pitchFamily="34" charset="0"/>
                    <a:ea typeface="新細明體" pitchFamily="18" charset="-120"/>
                    <a:cs typeface="Arial" pitchFamily="34" charset="0"/>
                  </a:rPr>
                  <a:t>2 G FC</a:t>
                </a:r>
              </a:p>
            </p:txBody>
          </p:sp>
          <p:sp>
            <p:nvSpPr>
              <p:cNvPr id="114" name="Line 115"/>
              <p:cNvSpPr>
                <a:spLocks noChangeShapeType="1"/>
              </p:cNvSpPr>
              <p:nvPr/>
            </p:nvSpPr>
            <p:spPr bwMode="auto">
              <a:xfrm>
                <a:off x="1200" y="105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</p:grpSp>
      </p:grpSp>
      <p:grpSp>
        <p:nvGrpSpPr>
          <p:cNvPr id="117" name="Group 116"/>
          <p:cNvGrpSpPr>
            <a:grpSpLocks/>
          </p:cNvGrpSpPr>
          <p:nvPr/>
        </p:nvGrpSpPr>
        <p:grpSpPr bwMode="auto">
          <a:xfrm>
            <a:off x="762000" y="1644650"/>
            <a:ext cx="457200" cy="488950"/>
            <a:chOff x="1200" y="960"/>
            <a:chExt cx="288" cy="308"/>
          </a:xfrm>
        </p:grpSpPr>
        <p:grpSp>
          <p:nvGrpSpPr>
            <p:cNvPr id="118" name="Group 117"/>
            <p:cNvGrpSpPr>
              <a:grpSpLocks/>
            </p:cNvGrpSpPr>
            <p:nvPr/>
          </p:nvGrpSpPr>
          <p:grpSpPr bwMode="auto">
            <a:xfrm>
              <a:off x="1200" y="960"/>
              <a:ext cx="288" cy="135"/>
              <a:chOff x="1200" y="960"/>
              <a:chExt cx="288" cy="135"/>
            </a:xfrm>
          </p:grpSpPr>
          <p:sp>
            <p:nvSpPr>
              <p:cNvPr id="122" name="Text Box 118"/>
              <p:cNvSpPr txBox="1">
                <a:spLocks noChangeArrowheads="1"/>
              </p:cNvSpPr>
              <p:nvPr/>
            </p:nvSpPr>
            <p:spPr bwMode="auto">
              <a:xfrm>
                <a:off x="1200" y="960"/>
                <a:ext cx="288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800" dirty="0">
                    <a:latin typeface="Arial" pitchFamily="34" charset="0"/>
                    <a:ea typeface="新細明體" pitchFamily="18" charset="-120"/>
                    <a:cs typeface="Arial" pitchFamily="34" charset="0"/>
                  </a:rPr>
                  <a:t>2 GE</a:t>
                </a:r>
              </a:p>
            </p:txBody>
          </p:sp>
          <p:sp>
            <p:nvSpPr>
              <p:cNvPr id="123" name="Line 119"/>
              <p:cNvSpPr>
                <a:spLocks noChangeShapeType="1"/>
              </p:cNvSpPr>
              <p:nvPr/>
            </p:nvSpPr>
            <p:spPr bwMode="auto">
              <a:xfrm>
                <a:off x="1200" y="105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</p:grpSp>
        <p:grpSp>
          <p:nvGrpSpPr>
            <p:cNvPr id="119" name="Group 120"/>
            <p:cNvGrpSpPr>
              <a:grpSpLocks/>
            </p:cNvGrpSpPr>
            <p:nvPr/>
          </p:nvGrpSpPr>
          <p:grpSpPr bwMode="auto">
            <a:xfrm>
              <a:off x="1200" y="1056"/>
              <a:ext cx="288" cy="212"/>
              <a:chOff x="1200" y="960"/>
              <a:chExt cx="288" cy="212"/>
            </a:xfrm>
          </p:grpSpPr>
          <p:sp>
            <p:nvSpPr>
              <p:cNvPr id="120" name="Text Box 121"/>
              <p:cNvSpPr txBox="1">
                <a:spLocks noChangeArrowheads="1"/>
              </p:cNvSpPr>
              <p:nvPr/>
            </p:nvSpPr>
            <p:spPr bwMode="auto">
              <a:xfrm>
                <a:off x="1200" y="960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800" dirty="0">
                    <a:latin typeface="Arial" pitchFamily="34" charset="0"/>
                    <a:ea typeface="新細明體" pitchFamily="18" charset="-120"/>
                    <a:cs typeface="Arial" pitchFamily="34" charset="0"/>
                  </a:rPr>
                  <a:t>2 G FC</a:t>
                </a:r>
              </a:p>
            </p:txBody>
          </p:sp>
          <p:sp>
            <p:nvSpPr>
              <p:cNvPr id="121" name="Line 122"/>
              <p:cNvSpPr>
                <a:spLocks noChangeShapeType="1"/>
              </p:cNvSpPr>
              <p:nvPr/>
            </p:nvSpPr>
            <p:spPr bwMode="auto">
              <a:xfrm>
                <a:off x="1200" y="105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</p:grpSp>
      </p:grpSp>
      <p:grpSp>
        <p:nvGrpSpPr>
          <p:cNvPr id="124" name="Group 123"/>
          <p:cNvGrpSpPr>
            <a:grpSpLocks/>
          </p:cNvGrpSpPr>
          <p:nvPr/>
        </p:nvGrpSpPr>
        <p:grpSpPr bwMode="auto">
          <a:xfrm>
            <a:off x="2819400" y="4508500"/>
            <a:ext cx="457200" cy="488950"/>
            <a:chOff x="1200" y="960"/>
            <a:chExt cx="288" cy="308"/>
          </a:xfrm>
        </p:grpSpPr>
        <p:grpSp>
          <p:nvGrpSpPr>
            <p:cNvPr id="125" name="Group 124"/>
            <p:cNvGrpSpPr>
              <a:grpSpLocks/>
            </p:cNvGrpSpPr>
            <p:nvPr/>
          </p:nvGrpSpPr>
          <p:grpSpPr bwMode="auto">
            <a:xfrm>
              <a:off x="1200" y="960"/>
              <a:ext cx="288" cy="135"/>
              <a:chOff x="1200" y="960"/>
              <a:chExt cx="288" cy="135"/>
            </a:xfrm>
          </p:grpSpPr>
          <p:sp>
            <p:nvSpPr>
              <p:cNvPr id="129" name="Text Box 125"/>
              <p:cNvSpPr txBox="1">
                <a:spLocks noChangeArrowheads="1"/>
              </p:cNvSpPr>
              <p:nvPr/>
            </p:nvSpPr>
            <p:spPr bwMode="auto">
              <a:xfrm>
                <a:off x="1200" y="960"/>
                <a:ext cx="288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800" dirty="0">
                    <a:latin typeface="Arial" pitchFamily="34" charset="0"/>
                    <a:ea typeface="新細明體" pitchFamily="18" charset="-120"/>
                    <a:cs typeface="Arial" pitchFamily="34" charset="0"/>
                  </a:rPr>
                  <a:t>2 GE</a:t>
                </a:r>
              </a:p>
            </p:txBody>
          </p:sp>
          <p:sp>
            <p:nvSpPr>
              <p:cNvPr id="130" name="Line 126"/>
              <p:cNvSpPr>
                <a:spLocks noChangeShapeType="1"/>
              </p:cNvSpPr>
              <p:nvPr/>
            </p:nvSpPr>
            <p:spPr bwMode="auto">
              <a:xfrm>
                <a:off x="1200" y="105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</p:grpSp>
        <p:grpSp>
          <p:nvGrpSpPr>
            <p:cNvPr id="126" name="Group 127"/>
            <p:cNvGrpSpPr>
              <a:grpSpLocks/>
            </p:cNvGrpSpPr>
            <p:nvPr/>
          </p:nvGrpSpPr>
          <p:grpSpPr bwMode="auto">
            <a:xfrm>
              <a:off x="1200" y="1056"/>
              <a:ext cx="288" cy="212"/>
              <a:chOff x="1200" y="960"/>
              <a:chExt cx="288" cy="212"/>
            </a:xfrm>
          </p:grpSpPr>
          <p:sp>
            <p:nvSpPr>
              <p:cNvPr id="127" name="Text Box 128"/>
              <p:cNvSpPr txBox="1">
                <a:spLocks noChangeArrowheads="1"/>
              </p:cNvSpPr>
              <p:nvPr/>
            </p:nvSpPr>
            <p:spPr bwMode="auto">
              <a:xfrm>
                <a:off x="1200" y="960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800" dirty="0">
                    <a:latin typeface="Arial" pitchFamily="34" charset="0"/>
                    <a:ea typeface="新細明體" pitchFamily="18" charset="-120"/>
                    <a:cs typeface="Arial" pitchFamily="34" charset="0"/>
                  </a:rPr>
                  <a:t>2 G FC</a:t>
                </a:r>
              </a:p>
            </p:txBody>
          </p:sp>
          <p:sp>
            <p:nvSpPr>
              <p:cNvPr id="128" name="Line 129"/>
              <p:cNvSpPr>
                <a:spLocks noChangeShapeType="1"/>
              </p:cNvSpPr>
              <p:nvPr/>
            </p:nvSpPr>
            <p:spPr bwMode="auto">
              <a:xfrm>
                <a:off x="1200" y="105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</p:grpSp>
      </p:grpSp>
      <p:grpSp>
        <p:nvGrpSpPr>
          <p:cNvPr id="131" name="Group 130"/>
          <p:cNvGrpSpPr>
            <a:grpSpLocks/>
          </p:cNvGrpSpPr>
          <p:nvPr/>
        </p:nvGrpSpPr>
        <p:grpSpPr bwMode="auto">
          <a:xfrm>
            <a:off x="4876800" y="1644650"/>
            <a:ext cx="457200" cy="488950"/>
            <a:chOff x="1200" y="960"/>
            <a:chExt cx="288" cy="308"/>
          </a:xfrm>
        </p:grpSpPr>
        <p:grpSp>
          <p:nvGrpSpPr>
            <p:cNvPr id="132" name="Group 131"/>
            <p:cNvGrpSpPr>
              <a:grpSpLocks/>
            </p:cNvGrpSpPr>
            <p:nvPr/>
          </p:nvGrpSpPr>
          <p:grpSpPr bwMode="auto">
            <a:xfrm>
              <a:off x="1200" y="960"/>
              <a:ext cx="288" cy="135"/>
              <a:chOff x="1200" y="960"/>
              <a:chExt cx="288" cy="135"/>
            </a:xfrm>
          </p:grpSpPr>
          <p:sp>
            <p:nvSpPr>
              <p:cNvPr id="136" name="Text Box 132"/>
              <p:cNvSpPr txBox="1">
                <a:spLocks noChangeArrowheads="1"/>
              </p:cNvSpPr>
              <p:nvPr/>
            </p:nvSpPr>
            <p:spPr bwMode="auto">
              <a:xfrm>
                <a:off x="1200" y="960"/>
                <a:ext cx="288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800" dirty="0">
                    <a:latin typeface="Arial" pitchFamily="34" charset="0"/>
                    <a:ea typeface="新細明體" pitchFamily="18" charset="-120"/>
                    <a:cs typeface="Arial" pitchFamily="34" charset="0"/>
                  </a:rPr>
                  <a:t>2 GE</a:t>
                </a:r>
              </a:p>
            </p:txBody>
          </p:sp>
          <p:sp>
            <p:nvSpPr>
              <p:cNvPr id="137" name="Line 133"/>
              <p:cNvSpPr>
                <a:spLocks noChangeShapeType="1"/>
              </p:cNvSpPr>
              <p:nvPr/>
            </p:nvSpPr>
            <p:spPr bwMode="auto">
              <a:xfrm>
                <a:off x="1200" y="105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</p:grpSp>
        <p:grpSp>
          <p:nvGrpSpPr>
            <p:cNvPr id="133" name="Group 134"/>
            <p:cNvGrpSpPr>
              <a:grpSpLocks/>
            </p:cNvGrpSpPr>
            <p:nvPr/>
          </p:nvGrpSpPr>
          <p:grpSpPr bwMode="auto">
            <a:xfrm>
              <a:off x="1200" y="1056"/>
              <a:ext cx="288" cy="212"/>
              <a:chOff x="1200" y="960"/>
              <a:chExt cx="288" cy="212"/>
            </a:xfrm>
          </p:grpSpPr>
          <p:sp>
            <p:nvSpPr>
              <p:cNvPr id="134" name="Text Box 135"/>
              <p:cNvSpPr txBox="1">
                <a:spLocks noChangeArrowheads="1"/>
              </p:cNvSpPr>
              <p:nvPr/>
            </p:nvSpPr>
            <p:spPr bwMode="auto">
              <a:xfrm>
                <a:off x="1200" y="960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800" dirty="0">
                    <a:latin typeface="Arial" pitchFamily="34" charset="0"/>
                    <a:ea typeface="新細明體" pitchFamily="18" charset="-120"/>
                    <a:cs typeface="Arial" pitchFamily="34" charset="0"/>
                  </a:rPr>
                  <a:t>2 G FC</a:t>
                </a:r>
              </a:p>
            </p:txBody>
          </p:sp>
          <p:sp>
            <p:nvSpPr>
              <p:cNvPr id="135" name="Line 136"/>
              <p:cNvSpPr>
                <a:spLocks noChangeShapeType="1"/>
              </p:cNvSpPr>
              <p:nvPr/>
            </p:nvSpPr>
            <p:spPr bwMode="auto">
              <a:xfrm>
                <a:off x="1200" y="105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</p:grpSp>
      </p:grpSp>
      <p:grpSp>
        <p:nvGrpSpPr>
          <p:cNvPr id="138" name="Group 137"/>
          <p:cNvGrpSpPr>
            <a:grpSpLocks/>
          </p:cNvGrpSpPr>
          <p:nvPr/>
        </p:nvGrpSpPr>
        <p:grpSpPr bwMode="auto">
          <a:xfrm>
            <a:off x="6934200" y="1644650"/>
            <a:ext cx="457200" cy="488950"/>
            <a:chOff x="1200" y="960"/>
            <a:chExt cx="288" cy="308"/>
          </a:xfrm>
        </p:grpSpPr>
        <p:grpSp>
          <p:nvGrpSpPr>
            <p:cNvPr id="139" name="Group 138"/>
            <p:cNvGrpSpPr>
              <a:grpSpLocks/>
            </p:cNvGrpSpPr>
            <p:nvPr/>
          </p:nvGrpSpPr>
          <p:grpSpPr bwMode="auto">
            <a:xfrm>
              <a:off x="1200" y="960"/>
              <a:ext cx="288" cy="135"/>
              <a:chOff x="1200" y="960"/>
              <a:chExt cx="288" cy="135"/>
            </a:xfrm>
          </p:grpSpPr>
          <p:sp>
            <p:nvSpPr>
              <p:cNvPr id="143" name="Text Box 139"/>
              <p:cNvSpPr txBox="1">
                <a:spLocks noChangeArrowheads="1"/>
              </p:cNvSpPr>
              <p:nvPr/>
            </p:nvSpPr>
            <p:spPr bwMode="auto">
              <a:xfrm>
                <a:off x="1200" y="960"/>
                <a:ext cx="288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800" dirty="0">
                    <a:latin typeface="Arial" pitchFamily="34" charset="0"/>
                    <a:ea typeface="新細明體" pitchFamily="18" charset="-120"/>
                    <a:cs typeface="Arial" pitchFamily="34" charset="0"/>
                  </a:rPr>
                  <a:t>2 GE</a:t>
                </a:r>
              </a:p>
            </p:txBody>
          </p:sp>
          <p:sp>
            <p:nvSpPr>
              <p:cNvPr id="144" name="Line 140"/>
              <p:cNvSpPr>
                <a:spLocks noChangeShapeType="1"/>
              </p:cNvSpPr>
              <p:nvPr/>
            </p:nvSpPr>
            <p:spPr bwMode="auto">
              <a:xfrm>
                <a:off x="1200" y="105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</p:grpSp>
        <p:grpSp>
          <p:nvGrpSpPr>
            <p:cNvPr id="140" name="Group 141"/>
            <p:cNvGrpSpPr>
              <a:grpSpLocks/>
            </p:cNvGrpSpPr>
            <p:nvPr/>
          </p:nvGrpSpPr>
          <p:grpSpPr bwMode="auto">
            <a:xfrm>
              <a:off x="1200" y="1056"/>
              <a:ext cx="288" cy="212"/>
              <a:chOff x="1200" y="960"/>
              <a:chExt cx="288" cy="212"/>
            </a:xfrm>
          </p:grpSpPr>
          <p:sp>
            <p:nvSpPr>
              <p:cNvPr id="141" name="Text Box 142"/>
              <p:cNvSpPr txBox="1">
                <a:spLocks noChangeArrowheads="1"/>
              </p:cNvSpPr>
              <p:nvPr/>
            </p:nvSpPr>
            <p:spPr bwMode="auto">
              <a:xfrm>
                <a:off x="1200" y="960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800" dirty="0">
                    <a:latin typeface="Arial" pitchFamily="34" charset="0"/>
                    <a:ea typeface="新細明體" pitchFamily="18" charset="-120"/>
                    <a:cs typeface="Arial" pitchFamily="34" charset="0"/>
                  </a:rPr>
                  <a:t>2 G FC</a:t>
                </a:r>
              </a:p>
            </p:txBody>
          </p:sp>
          <p:sp>
            <p:nvSpPr>
              <p:cNvPr id="142" name="Line 143"/>
              <p:cNvSpPr>
                <a:spLocks noChangeShapeType="1"/>
              </p:cNvSpPr>
              <p:nvPr/>
            </p:nvSpPr>
            <p:spPr bwMode="auto">
              <a:xfrm>
                <a:off x="1200" y="105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</p:grpSp>
      </p:grpSp>
      <p:grpSp>
        <p:nvGrpSpPr>
          <p:cNvPr id="145" name="Group 144"/>
          <p:cNvGrpSpPr>
            <a:grpSpLocks/>
          </p:cNvGrpSpPr>
          <p:nvPr/>
        </p:nvGrpSpPr>
        <p:grpSpPr bwMode="auto">
          <a:xfrm>
            <a:off x="762000" y="4464050"/>
            <a:ext cx="457200" cy="488950"/>
            <a:chOff x="1200" y="960"/>
            <a:chExt cx="288" cy="308"/>
          </a:xfrm>
        </p:grpSpPr>
        <p:grpSp>
          <p:nvGrpSpPr>
            <p:cNvPr id="146" name="Group 145"/>
            <p:cNvGrpSpPr>
              <a:grpSpLocks/>
            </p:cNvGrpSpPr>
            <p:nvPr/>
          </p:nvGrpSpPr>
          <p:grpSpPr bwMode="auto">
            <a:xfrm>
              <a:off x="1200" y="960"/>
              <a:ext cx="288" cy="135"/>
              <a:chOff x="1200" y="960"/>
              <a:chExt cx="288" cy="135"/>
            </a:xfrm>
          </p:grpSpPr>
          <p:sp>
            <p:nvSpPr>
              <p:cNvPr id="150" name="Text Box 146"/>
              <p:cNvSpPr txBox="1">
                <a:spLocks noChangeArrowheads="1"/>
              </p:cNvSpPr>
              <p:nvPr/>
            </p:nvSpPr>
            <p:spPr bwMode="auto">
              <a:xfrm>
                <a:off x="1200" y="960"/>
                <a:ext cx="288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800" dirty="0">
                    <a:latin typeface="Arial" pitchFamily="34" charset="0"/>
                    <a:ea typeface="新細明體" pitchFamily="18" charset="-120"/>
                    <a:cs typeface="Arial" pitchFamily="34" charset="0"/>
                  </a:rPr>
                  <a:t>2 GE</a:t>
                </a:r>
              </a:p>
            </p:txBody>
          </p:sp>
          <p:sp>
            <p:nvSpPr>
              <p:cNvPr id="151" name="Line 147"/>
              <p:cNvSpPr>
                <a:spLocks noChangeShapeType="1"/>
              </p:cNvSpPr>
              <p:nvPr/>
            </p:nvSpPr>
            <p:spPr bwMode="auto">
              <a:xfrm>
                <a:off x="1200" y="105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</p:grpSp>
        <p:grpSp>
          <p:nvGrpSpPr>
            <p:cNvPr id="147" name="Group 148"/>
            <p:cNvGrpSpPr>
              <a:grpSpLocks/>
            </p:cNvGrpSpPr>
            <p:nvPr/>
          </p:nvGrpSpPr>
          <p:grpSpPr bwMode="auto">
            <a:xfrm>
              <a:off x="1200" y="1056"/>
              <a:ext cx="288" cy="212"/>
              <a:chOff x="1200" y="960"/>
              <a:chExt cx="288" cy="212"/>
            </a:xfrm>
          </p:grpSpPr>
          <p:sp>
            <p:nvSpPr>
              <p:cNvPr id="148" name="Text Box 149"/>
              <p:cNvSpPr txBox="1">
                <a:spLocks noChangeArrowheads="1"/>
              </p:cNvSpPr>
              <p:nvPr/>
            </p:nvSpPr>
            <p:spPr bwMode="auto">
              <a:xfrm>
                <a:off x="1200" y="960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800" dirty="0">
                    <a:latin typeface="Arial" pitchFamily="34" charset="0"/>
                    <a:ea typeface="新細明體" pitchFamily="18" charset="-120"/>
                    <a:cs typeface="Arial" pitchFamily="34" charset="0"/>
                  </a:rPr>
                  <a:t>2 G FC</a:t>
                </a:r>
              </a:p>
            </p:txBody>
          </p:sp>
          <p:sp>
            <p:nvSpPr>
              <p:cNvPr id="149" name="Line 150"/>
              <p:cNvSpPr>
                <a:spLocks noChangeShapeType="1"/>
              </p:cNvSpPr>
              <p:nvPr/>
            </p:nvSpPr>
            <p:spPr bwMode="auto">
              <a:xfrm>
                <a:off x="1200" y="105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</p:grpSp>
      </p:grpSp>
      <p:grpSp>
        <p:nvGrpSpPr>
          <p:cNvPr id="152" name="Group 151"/>
          <p:cNvGrpSpPr>
            <a:grpSpLocks/>
          </p:cNvGrpSpPr>
          <p:nvPr/>
        </p:nvGrpSpPr>
        <p:grpSpPr bwMode="auto">
          <a:xfrm>
            <a:off x="2771775" y="1700213"/>
            <a:ext cx="457200" cy="336550"/>
            <a:chOff x="1200" y="960"/>
            <a:chExt cx="288" cy="212"/>
          </a:xfrm>
        </p:grpSpPr>
        <p:sp>
          <p:nvSpPr>
            <p:cNvPr id="153" name="Text Box 152"/>
            <p:cNvSpPr txBox="1">
              <a:spLocks noChangeArrowheads="1"/>
            </p:cNvSpPr>
            <p:nvPr/>
          </p:nvSpPr>
          <p:spPr bwMode="auto">
            <a:xfrm>
              <a:off x="1200" y="960"/>
              <a:ext cx="28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800" dirty="0">
                  <a:latin typeface="Arial" pitchFamily="34" charset="0"/>
                  <a:ea typeface="新細明體" pitchFamily="18" charset="-120"/>
                  <a:cs typeface="Arial" pitchFamily="34" charset="0"/>
                </a:rPr>
                <a:t>2 G FC</a:t>
              </a:r>
            </a:p>
          </p:txBody>
        </p:sp>
        <p:sp>
          <p:nvSpPr>
            <p:cNvPr id="154" name="Line 153"/>
            <p:cNvSpPr>
              <a:spLocks noChangeShapeType="1"/>
            </p:cNvSpPr>
            <p:nvPr/>
          </p:nvSpPr>
          <p:spPr bwMode="auto">
            <a:xfrm>
              <a:off x="1200" y="105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</p:grpSp>
      <p:grpSp>
        <p:nvGrpSpPr>
          <p:cNvPr id="155" name="Group 154"/>
          <p:cNvGrpSpPr>
            <a:grpSpLocks/>
          </p:cNvGrpSpPr>
          <p:nvPr/>
        </p:nvGrpSpPr>
        <p:grpSpPr bwMode="auto">
          <a:xfrm>
            <a:off x="4876800" y="4648200"/>
            <a:ext cx="457200" cy="336550"/>
            <a:chOff x="1200" y="960"/>
            <a:chExt cx="288" cy="212"/>
          </a:xfrm>
        </p:grpSpPr>
        <p:sp>
          <p:nvSpPr>
            <p:cNvPr id="156" name="Text Box 155"/>
            <p:cNvSpPr txBox="1">
              <a:spLocks noChangeArrowheads="1"/>
            </p:cNvSpPr>
            <p:nvPr/>
          </p:nvSpPr>
          <p:spPr bwMode="auto">
            <a:xfrm>
              <a:off x="1200" y="960"/>
              <a:ext cx="28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800" dirty="0">
                  <a:latin typeface="Arial" pitchFamily="34" charset="0"/>
                  <a:ea typeface="新細明體" pitchFamily="18" charset="-120"/>
                  <a:cs typeface="Arial" pitchFamily="34" charset="0"/>
                </a:rPr>
                <a:t>2 G FC</a:t>
              </a:r>
            </a:p>
          </p:txBody>
        </p:sp>
        <p:sp>
          <p:nvSpPr>
            <p:cNvPr id="157" name="Line 156"/>
            <p:cNvSpPr>
              <a:spLocks noChangeShapeType="1"/>
            </p:cNvSpPr>
            <p:nvPr/>
          </p:nvSpPr>
          <p:spPr bwMode="auto">
            <a:xfrm>
              <a:off x="1200" y="105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</p:grpSp>
      <p:sp>
        <p:nvSpPr>
          <p:cNvPr id="158" name="Text Box 157"/>
          <p:cNvSpPr txBox="1">
            <a:spLocks noChangeArrowheads="1"/>
          </p:cNvSpPr>
          <p:nvPr/>
        </p:nvSpPr>
        <p:spPr bwMode="auto">
          <a:xfrm>
            <a:off x="1905000" y="882650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800" dirty="0">
                <a:latin typeface="Arial" pitchFamily="34" charset="0"/>
                <a:ea typeface="新細明體" pitchFamily="18" charset="-120"/>
                <a:cs typeface="Arial" pitchFamily="34" charset="0"/>
              </a:rPr>
              <a:t>Cisco7603</a:t>
            </a:r>
          </a:p>
        </p:txBody>
      </p:sp>
      <p:sp>
        <p:nvSpPr>
          <p:cNvPr id="159" name="Text Box 158"/>
          <p:cNvSpPr txBox="1">
            <a:spLocks noChangeArrowheads="1"/>
          </p:cNvSpPr>
          <p:nvPr/>
        </p:nvSpPr>
        <p:spPr bwMode="auto">
          <a:xfrm>
            <a:off x="4038600" y="882650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800" dirty="0">
                <a:latin typeface="Arial" pitchFamily="34" charset="0"/>
                <a:ea typeface="新細明體" pitchFamily="18" charset="-120"/>
                <a:cs typeface="Arial" pitchFamily="34" charset="0"/>
              </a:rPr>
              <a:t>Cisco7603</a:t>
            </a:r>
          </a:p>
        </p:txBody>
      </p:sp>
      <p:sp>
        <p:nvSpPr>
          <p:cNvPr id="160" name="Text Box 159"/>
          <p:cNvSpPr txBox="1">
            <a:spLocks noChangeArrowheads="1"/>
          </p:cNvSpPr>
          <p:nvPr/>
        </p:nvSpPr>
        <p:spPr bwMode="auto">
          <a:xfrm>
            <a:off x="1981200" y="3702050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800" dirty="0">
                <a:latin typeface="Arial" pitchFamily="34" charset="0"/>
                <a:ea typeface="新細明體" pitchFamily="18" charset="-120"/>
                <a:cs typeface="Arial" pitchFamily="34" charset="0"/>
              </a:rPr>
              <a:t>Cisco7603</a:t>
            </a:r>
          </a:p>
        </p:txBody>
      </p:sp>
      <p:sp>
        <p:nvSpPr>
          <p:cNvPr id="161" name="Text Box 160"/>
          <p:cNvSpPr txBox="1">
            <a:spLocks noChangeArrowheads="1"/>
          </p:cNvSpPr>
          <p:nvPr/>
        </p:nvSpPr>
        <p:spPr bwMode="auto">
          <a:xfrm>
            <a:off x="4038600" y="3702050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800" dirty="0">
                <a:latin typeface="Arial" pitchFamily="34" charset="0"/>
                <a:ea typeface="新細明體" pitchFamily="18" charset="-120"/>
                <a:cs typeface="Arial" pitchFamily="34" charset="0"/>
              </a:rPr>
              <a:t>Cisco7603</a:t>
            </a:r>
          </a:p>
        </p:txBody>
      </p:sp>
      <p:sp>
        <p:nvSpPr>
          <p:cNvPr id="162" name="Text Box 161"/>
          <p:cNvSpPr txBox="1">
            <a:spLocks noChangeArrowheads="1"/>
          </p:cNvSpPr>
          <p:nvPr/>
        </p:nvSpPr>
        <p:spPr bwMode="auto">
          <a:xfrm>
            <a:off x="6019800" y="3702050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800" dirty="0">
                <a:latin typeface="Arial" pitchFamily="34" charset="0"/>
                <a:ea typeface="新細明體" pitchFamily="18" charset="-120"/>
                <a:cs typeface="Arial" pitchFamily="34" charset="0"/>
              </a:rPr>
              <a:t>Cisco7603</a:t>
            </a:r>
          </a:p>
        </p:txBody>
      </p:sp>
      <p:sp>
        <p:nvSpPr>
          <p:cNvPr id="163" name="Text Box 162"/>
          <p:cNvSpPr txBox="1">
            <a:spLocks noChangeArrowheads="1"/>
          </p:cNvSpPr>
          <p:nvPr/>
        </p:nvSpPr>
        <p:spPr bwMode="auto">
          <a:xfrm>
            <a:off x="6248400" y="882650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800" dirty="0">
                <a:latin typeface="Arial" pitchFamily="34" charset="0"/>
                <a:ea typeface="新細明體" pitchFamily="18" charset="-120"/>
                <a:cs typeface="Arial" pitchFamily="34" charset="0"/>
              </a:rPr>
              <a:t>Cisco7603</a:t>
            </a:r>
          </a:p>
        </p:txBody>
      </p:sp>
      <p:sp>
        <p:nvSpPr>
          <p:cNvPr id="164" name="Text Box 163"/>
          <p:cNvSpPr txBox="1">
            <a:spLocks noChangeArrowheads="1"/>
          </p:cNvSpPr>
          <p:nvPr/>
        </p:nvSpPr>
        <p:spPr bwMode="auto">
          <a:xfrm>
            <a:off x="8077200" y="3702050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800" dirty="0">
                <a:latin typeface="Arial" pitchFamily="34" charset="0"/>
                <a:ea typeface="新細明體" pitchFamily="18" charset="-120"/>
                <a:cs typeface="Arial" pitchFamily="34" charset="0"/>
              </a:rPr>
              <a:t>Cisco7603</a:t>
            </a:r>
          </a:p>
        </p:txBody>
      </p:sp>
      <p:sp>
        <p:nvSpPr>
          <p:cNvPr id="165" name="Text Box 164"/>
          <p:cNvSpPr txBox="1">
            <a:spLocks noChangeArrowheads="1"/>
          </p:cNvSpPr>
          <p:nvPr/>
        </p:nvSpPr>
        <p:spPr bwMode="auto">
          <a:xfrm>
            <a:off x="8077200" y="882650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800" dirty="0">
                <a:latin typeface="Arial" pitchFamily="34" charset="0"/>
                <a:ea typeface="新細明體" pitchFamily="18" charset="-120"/>
                <a:cs typeface="Arial" pitchFamily="34" charset="0"/>
              </a:rPr>
              <a:t>Cisco7603</a:t>
            </a:r>
          </a:p>
        </p:txBody>
      </p:sp>
      <p:sp>
        <p:nvSpPr>
          <p:cNvPr id="166" name="Text Box 165"/>
          <p:cNvSpPr txBox="1">
            <a:spLocks noChangeArrowheads="1"/>
          </p:cNvSpPr>
          <p:nvPr/>
        </p:nvSpPr>
        <p:spPr bwMode="auto">
          <a:xfrm>
            <a:off x="2700338" y="1989138"/>
            <a:ext cx="4572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800" dirty="0">
                <a:latin typeface="Arial" pitchFamily="34" charset="0"/>
                <a:ea typeface="新細明體" pitchFamily="18" charset="-120"/>
                <a:cs typeface="Arial" pitchFamily="34" charset="0"/>
              </a:rPr>
              <a:t>3 GE</a:t>
            </a:r>
          </a:p>
        </p:txBody>
      </p:sp>
      <p:sp>
        <p:nvSpPr>
          <p:cNvPr id="167" name="Text Box 166"/>
          <p:cNvSpPr txBox="1">
            <a:spLocks noChangeArrowheads="1"/>
          </p:cNvSpPr>
          <p:nvPr/>
        </p:nvSpPr>
        <p:spPr bwMode="auto">
          <a:xfrm>
            <a:off x="5029200" y="4800600"/>
            <a:ext cx="4572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800" dirty="0">
                <a:latin typeface="Arial" pitchFamily="34" charset="0"/>
                <a:ea typeface="新細明體" pitchFamily="18" charset="-120"/>
                <a:cs typeface="Arial" pitchFamily="34" charset="0"/>
              </a:rPr>
              <a:t>3 GE</a:t>
            </a:r>
          </a:p>
        </p:txBody>
      </p:sp>
      <p:grpSp>
        <p:nvGrpSpPr>
          <p:cNvPr id="168" name="Group 167"/>
          <p:cNvGrpSpPr>
            <a:grpSpLocks/>
          </p:cNvGrpSpPr>
          <p:nvPr/>
        </p:nvGrpSpPr>
        <p:grpSpPr bwMode="auto">
          <a:xfrm>
            <a:off x="3851275" y="3933825"/>
            <a:ext cx="381000" cy="214313"/>
            <a:chOff x="1488" y="144"/>
            <a:chExt cx="240" cy="135"/>
          </a:xfrm>
        </p:grpSpPr>
        <p:sp>
          <p:nvSpPr>
            <p:cNvPr id="169" name="Line 168"/>
            <p:cNvSpPr>
              <a:spLocks noChangeShapeType="1"/>
            </p:cNvSpPr>
            <p:nvPr/>
          </p:nvSpPr>
          <p:spPr bwMode="auto">
            <a:xfrm>
              <a:off x="1680" y="1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170" name="Line 169"/>
            <p:cNvSpPr>
              <a:spLocks noChangeShapeType="1"/>
            </p:cNvSpPr>
            <p:nvPr/>
          </p:nvSpPr>
          <p:spPr bwMode="auto">
            <a:xfrm flipH="1">
              <a:off x="1488" y="24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171" name="Text Box 170"/>
            <p:cNvSpPr txBox="1">
              <a:spLocks noChangeArrowheads="1"/>
            </p:cNvSpPr>
            <p:nvPr/>
          </p:nvSpPr>
          <p:spPr bwMode="auto">
            <a:xfrm>
              <a:off x="1488" y="144"/>
              <a:ext cx="24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800" dirty="0">
                  <a:latin typeface="Arial" pitchFamily="34" charset="0"/>
                  <a:ea typeface="新細明體" pitchFamily="18" charset="-120"/>
                  <a:cs typeface="Arial" pitchFamily="34" charset="0"/>
                </a:rPr>
                <a:t>GE</a:t>
              </a:r>
            </a:p>
          </p:txBody>
        </p:sp>
      </p:grpSp>
      <p:sp>
        <p:nvSpPr>
          <p:cNvPr id="172" name="Rectangle 171"/>
          <p:cNvSpPr>
            <a:spLocks noChangeArrowheads="1"/>
          </p:cNvSpPr>
          <p:nvPr/>
        </p:nvSpPr>
        <p:spPr bwMode="auto">
          <a:xfrm>
            <a:off x="1187450" y="5876925"/>
            <a:ext cx="1100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1200" b="1" dirty="0">
                <a:latin typeface="Arial" pitchFamily="34" charset="0"/>
                <a:ea typeface="新細明體" pitchFamily="18" charset="-120"/>
                <a:cs typeface="Arial" pitchFamily="34" charset="0"/>
              </a:rPr>
              <a:t>International</a:t>
            </a:r>
          </a:p>
          <a:p>
            <a:r>
              <a:rPr lang="en-US" altLang="zh-TW" sz="1200" b="1" dirty="0">
                <a:latin typeface="Arial" pitchFamily="34" charset="0"/>
                <a:ea typeface="新細明體" pitchFamily="18" charset="-120"/>
                <a:cs typeface="Arial" pitchFamily="34" charset="0"/>
              </a:rPr>
              <a:t>connections</a:t>
            </a:r>
            <a:endParaRPr lang="en-US" altLang="zh-TW" sz="1200" dirty="0"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6057900" y="6058442"/>
            <a:ext cx="2933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000" b="1" dirty="0" smtClean="0">
                <a:solidFill>
                  <a:srgbClr val="FF0000"/>
                </a:solidFill>
              </a:rPr>
              <a:t>The 1</a:t>
            </a:r>
            <a:r>
              <a:rPr lang="en-US" altLang="zh-HK" sz="2000" b="1" baseline="30000" dirty="0" smtClean="0">
                <a:solidFill>
                  <a:srgbClr val="FF0000"/>
                </a:solidFill>
              </a:rPr>
              <a:t>st</a:t>
            </a:r>
            <a:r>
              <a:rPr lang="en-US" altLang="zh-HK" sz="2000" b="1" dirty="0" smtClean="0">
                <a:solidFill>
                  <a:srgbClr val="FF0000"/>
                </a:solidFill>
              </a:rPr>
              <a:t> Optical HARNET</a:t>
            </a:r>
            <a:endParaRPr lang="zh-HK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7396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UCC-T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JUCC-TW</Template>
  <TotalTime>1949</TotalTime>
  <Words>1198</Words>
  <Application>Microsoft Office PowerPoint</Application>
  <PresentationFormat>On-screen Show (4:3)</PresentationFormat>
  <Paragraphs>342</Paragraphs>
  <Slides>31</Slides>
  <Notes>31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JUCC-TW</vt:lpstr>
      <vt:lpstr>Visio</vt:lpstr>
      <vt:lpstr>An Overview of  HARNET Hong Kong Academic &amp; Research Network </vt:lpstr>
      <vt:lpstr>HARNET</vt:lpstr>
      <vt:lpstr>JUCC </vt:lpstr>
      <vt:lpstr>JUCC Members</vt:lpstr>
      <vt:lpstr>JUCC Members</vt:lpstr>
      <vt:lpstr>Working Groups</vt:lpstr>
      <vt:lpstr>Additional Information</vt:lpstr>
      <vt:lpstr>PowerPoint Presentation</vt:lpstr>
      <vt:lpstr>PowerPoint Presentation</vt:lpstr>
      <vt:lpstr>The 1st Optical HARNET</vt:lpstr>
      <vt:lpstr>The Current HARNET</vt:lpstr>
      <vt:lpstr>The Current Optical HARNET</vt:lpstr>
      <vt:lpstr>The Current Optical HARNET</vt:lpstr>
      <vt:lpstr>The Current Optical HARNET</vt:lpstr>
      <vt:lpstr>The Current Optical HARNET  Targets</vt:lpstr>
      <vt:lpstr>Optical HARNET  prospective applications </vt:lpstr>
      <vt:lpstr> </vt:lpstr>
      <vt:lpstr>Mega-I Advantage</vt:lpstr>
      <vt:lpstr>R&amp;E Networks in Mega-i</vt:lpstr>
      <vt:lpstr>Fiber Cross Connect Inside Mega-i</vt:lpstr>
      <vt:lpstr>PowerPoint Presentation</vt:lpstr>
      <vt:lpstr>Traffic Analysis</vt:lpstr>
      <vt:lpstr>HARNET Internet B/W Growth since Year 2000</vt:lpstr>
      <vt:lpstr>Collaboration over HARNET</vt:lpstr>
      <vt:lpstr>Collaboration over HARNET</vt:lpstr>
      <vt:lpstr>Collaboration over HARNET – Universities Wi-Fi</vt:lpstr>
      <vt:lpstr>Collaboration over HARNET – Universities Wi-Fi</vt:lpstr>
      <vt:lpstr>Current R&amp;E Network Applications</vt:lpstr>
      <vt:lpstr>Tele-Medicine</vt:lpstr>
      <vt:lpstr>Future HARNET Collaborations / Projects</vt:lpstr>
      <vt:lpstr>Thank You</vt:lpstr>
    </vt:vector>
  </TitlesOfParts>
  <Company>CUHK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Overview of JUCC</dc:title>
  <dc:creator>Philip Leung</dc:creator>
  <cp:lastModifiedBy>David</cp:lastModifiedBy>
  <cp:revision>92</cp:revision>
  <dcterms:created xsi:type="dcterms:W3CDTF">2009-09-19T21:08:25Z</dcterms:created>
  <dcterms:modified xsi:type="dcterms:W3CDTF">2012-01-19T16:45:42Z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TC010197761033</vt:lpwstr>
  </property>
</Properties>
</file>