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553" r:id="rId4"/>
    <p:sldId id="622" r:id="rId5"/>
    <p:sldId id="458" r:id="rId6"/>
    <p:sldId id="518" r:id="rId7"/>
    <p:sldId id="567" r:id="rId8"/>
    <p:sldId id="531" r:id="rId9"/>
    <p:sldId id="571" r:id="rId10"/>
    <p:sldId id="594" r:id="rId11"/>
    <p:sldId id="613" r:id="rId12"/>
    <p:sldId id="536" r:id="rId13"/>
    <p:sldId id="608" r:id="rId14"/>
    <p:sldId id="623" r:id="rId15"/>
    <p:sldId id="614" r:id="rId16"/>
    <p:sldId id="631" r:id="rId17"/>
    <p:sldId id="609" r:id="rId18"/>
    <p:sldId id="610" r:id="rId19"/>
    <p:sldId id="555" r:id="rId20"/>
    <p:sldId id="612" r:id="rId21"/>
    <p:sldId id="616" r:id="rId22"/>
    <p:sldId id="570" r:id="rId23"/>
    <p:sldId id="624" r:id="rId24"/>
    <p:sldId id="619" r:id="rId25"/>
    <p:sldId id="629" r:id="rId26"/>
    <p:sldId id="628" r:id="rId27"/>
    <p:sldId id="620" r:id="rId28"/>
    <p:sldId id="572" r:id="rId29"/>
    <p:sldId id="625" r:id="rId30"/>
    <p:sldId id="592" r:id="rId31"/>
    <p:sldId id="611" r:id="rId32"/>
    <p:sldId id="615" r:id="rId33"/>
    <p:sldId id="617" r:id="rId34"/>
    <p:sldId id="632" r:id="rId35"/>
    <p:sldId id="584" r:id="rId36"/>
    <p:sldId id="627" r:id="rId37"/>
    <p:sldId id="630" r:id="rId38"/>
    <p:sldId id="369" r:id="rId39"/>
  </p:sldIdLst>
  <p:sldSz cx="9144000" cy="6858000" type="screen4x3"/>
  <p:notesSz cx="6791325" cy="9921875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  <a:srgbClr val="F82616"/>
    <a:srgbClr val="9966FF"/>
    <a:srgbClr val="6600CC"/>
    <a:srgbClr val="FFFF99"/>
    <a:srgbClr val="FF9999"/>
    <a:srgbClr val="FFFF00"/>
    <a:srgbClr val="33CC33"/>
    <a:srgbClr val="96969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24" autoAdjust="0"/>
  </p:normalViewPr>
  <p:slideViewPr>
    <p:cSldViewPr>
      <p:cViewPr varScale="1">
        <p:scale>
          <a:sx n="40" d="100"/>
          <a:sy n="40" d="100"/>
        </p:scale>
        <p:origin x="-696" y="-114"/>
      </p:cViewPr>
      <p:guideLst>
        <p:guide orient="horz" pos="22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6" tIns="45633" rIns="91266" bIns="45633" numCol="1" anchor="t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 bwMode="auto">
          <a:xfrm>
            <a:off x="3846513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6" tIns="45633" rIns="91266" bIns="45633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fld id="{4D7087C0-4BA0-41A9-91E6-BFD6F4FBA7F4}" type="datetime1">
              <a:rPr lang="ko-KR" altLang="en-US"/>
              <a:pPr/>
              <a:t>2012-01-19</a:t>
            </a:fld>
            <a:endParaRPr lang="en-US" altLang="ko-KR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ko-KR" altLang="en-US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3288"/>
            <a:ext cx="54324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6" tIns="45633" rIns="91266" bIns="456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 bwMode="auto">
          <a:xfrm>
            <a:off x="0" y="9424988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6" tIns="45633" rIns="91266" bIns="45633" numCol="1" anchor="b" anchorCtr="0" compatLnSpc="1">
            <a:prstTxWarp prst="textNoShape">
              <a:avLst/>
            </a:prstTxWarp>
          </a:bodyPr>
          <a:lstStyle>
            <a:lvl1pPr defTabSz="912813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 bwMode="auto">
          <a:xfrm>
            <a:off x="3846513" y="9424988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66" tIns="45633" rIns="91266" bIns="45633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fld id="{1803C865-D978-4305-9F64-C198E9AE412E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pitchFamily="50" charset="-127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pitchFamily="50" charset="-127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pitchFamily="50" charset="-127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pitchFamily="50" charset="-127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pitchFamily="50" charset="-127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(Communities and Applications, Facilities, Activities and Future Plans)</a:t>
            </a:r>
            <a:endParaRPr lang="ko-KR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err="1" smtClean="0"/>
              <a:t>Opennetworking</a:t>
            </a:r>
            <a:r>
              <a:rPr lang="en-US" altLang="ko-KR" dirty="0" smtClean="0"/>
              <a:t> </a:t>
            </a:r>
            <a:r>
              <a:rPr lang="ko-KR" altLang="en-US" dirty="0" smtClean="0"/>
              <a:t>시연 추가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C865-D978-4305-9F64-C198E9AE412E}" type="slidenum">
              <a:rPr lang="ko-KR" altLang="en-US" smtClean="0"/>
              <a:pPr/>
              <a:t>29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구성도 다시 확인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목적 확인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C865-D978-4305-9F64-C198E9AE412E}" type="slidenum">
              <a:rPr lang="ko-KR" altLang="en-US" smtClean="0"/>
              <a:pPr/>
              <a:t>30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연동 기관 및 연동 자원 확인 필요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C865-D978-4305-9F64-C198E9AE412E}" type="slidenum">
              <a:rPr lang="ko-KR" altLang="en-US" smtClean="0"/>
              <a:pPr/>
              <a:t>32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C865-D978-4305-9F64-C198E9AE412E}" type="slidenum">
              <a:rPr lang="ko-KR" altLang="en-US" smtClean="0"/>
              <a:pPr/>
              <a:t>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48100" y="9424988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92" tIns="45598" rIns="91192" bIns="45598" anchor="b"/>
          <a:lstStyle/>
          <a:p>
            <a:pPr algn="r" defTabSz="911225"/>
            <a:fld id="{69C34F81-1682-406E-8629-C9218D731AF2}" type="slidenum">
              <a:rPr kumimoji="0" lang="en-US" altLang="ko-KR" sz="1200">
                <a:latin typeface="맑은 고딕" pitchFamily="50" charset="-127"/>
                <a:ea typeface="맑은 고딕" pitchFamily="50" charset="-127"/>
              </a:rPr>
              <a:pPr algn="r" defTabSz="911225"/>
              <a:t>5</a:t>
            </a:fld>
            <a:endParaRPr kumimoji="0" lang="en-US" altLang="ko-KR" sz="12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4538"/>
            <a:ext cx="4959350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192" tIns="45598" rIns="91192" bIns="45598"/>
          <a:lstStyle/>
          <a:p>
            <a:pPr>
              <a:spcBef>
                <a:spcPct val="0"/>
              </a:spcBef>
            </a:pPr>
            <a:endParaRPr lang="en-US" altLang="ko-K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+L2SS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C865-D978-4305-9F64-C198E9AE412E}" type="slidenum">
              <a:rPr lang="ko-KR" altLang="en-US" smtClean="0"/>
              <a:pPr/>
              <a:t>14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http://www.kasi.re.kr/View.aspx?id=report&amp;page=0&amp;si=False&amp;sn=False&amp;ss=True&amp;sc=False&amp;keyword=&amp;pagesize=20&amp;uid=3645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C865-D978-4305-9F64-C198E9AE412E}" type="slidenum">
              <a:rPr lang="ko-KR" altLang="en-US" smtClean="0"/>
              <a:pPr/>
              <a:t>23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err="1" smtClean="0"/>
              <a:t>iGENI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C865-D978-4305-9F64-C198E9AE412E}" type="slidenum">
              <a:rPr lang="ko-KR" altLang="en-US" smtClean="0"/>
              <a:pPr/>
              <a:t>28</a:t>
            </a:fld>
            <a:endParaRPr lang="en-US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6715125"/>
            <a:ext cx="7929563" cy="142875"/>
          </a:xfrm>
          <a:prstGeom prst="rect">
            <a:avLst/>
          </a:prstGeom>
          <a:solidFill>
            <a:srgbClr val="007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7869238" y="6713538"/>
            <a:ext cx="1274762" cy="144462"/>
          </a:xfrm>
          <a:prstGeom prst="rect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379382" y="150604"/>
            <a:ext cx="6407196" cy="428628"/>
          </a:xfrm>
          <a:prstGeom prst="rect">
            <a:avLst/>
          </a:prstGeom>
        </p:spPr>
        <p:txBody>
          <a:bodyPr/>
          <a:lstStyle>
            <a:lvl1pPr algn="l">
              <a:defRPr sz="2300"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 userDrawn="1">
            <p:ph type="sldNum" sz="quarter" idx="10"/>
          </p:nvPr>
        </p:nvSpPr>
        <p:spPr>
          <a:xfrm>
            <a:off x="6904038" y="666591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Verdana" charset="0"/>
              </a:defRPr>
            </a:lvl1pPr>
          </a:lstStyle>
          <a:p>
            <a:r>
              <a:rPr lang="en-US" altLang="ko-KR"/>
              <a:t>KISTI _</a:t>
            </a:r>
            <a:fld id="{7BF5E395-ED96-424A-9388-E68108CCB97E}" type="slidenum">
              <a:rPr lang="ko-KR" altLang="en-US" b="1"/>
              <a:pPr/>
              <a:t>‹#›</a:t>
            </a:fld>
            <a:endParaRPr lang="en-US" altLang="ko-KR" b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상단로고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2150" y="293688"/>
            <a:ext cx="178593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>
            <a:grpSpLocks/>
          </p:cNvGrpSpPr>
          <p:nvPr userDrawn="1"/>
        </p:nvGrpSpPr>
        <p:grpSpPr bwMode="auto">
          <a:xfrm>
            <a:off x="0" y="6713538"/>
            <a:ext cx="9144000" cy="144462"/>
            <a:chOff x="0" y="6714024"/>
            <a:chExt cx="9144000" cy="144000"/>
          </a:xfrm>
        </p:grpSpPr>
        <p:sp>
          <p:nvSpPr>
            <p:cNvPr id="3" name="직사각형 2"/>
            <p:cNvSpPr/>
            <p:nvPr userDrawn="1"/>
          </p:nvSpPr>
          <p:spPr>
            <a:xfrm>
              <a:off x="0" y="6715606"/>
              <a:ext cx="7929563" cy="142418"/>
            </a:xfrm>
            <a:prstGeom prst="rect">
              <a:avLst/>
            </a:prstGeom>
            <a:solidFill>
              <a:srgbClr val="007D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직사각형 3"/>
            <p:cNvSpPr/>
            <p:nvPr userDrawn="1"/>
          </p:nvSpPr>
          <p:spPr>
            <a:xfrm>
              <a:off x="7869238" y="6714024"/>
              <a:ext cx="1274762" cy="144000"/>
            </a:xfrm>
            <a:prstGeom prst="rect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그림 4" descr="상단로고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2150" y="293688"/>
            <a:ext cx="178593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6904038" y="666591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Verdana" charset="0"/>
              </a:defRPr>
            </a:lvl1pPr>
          </a:lstStyle>
          <a:p>
            <a:r>
              <a:rPr lang="en-US" altLang="ko-KR"/>
              <a:t>KISTI _</a:t>
            </a:r>
            <a:fld id="{332F20D9-A1D2-4726-9C06-0866C928B89E}" type="slidenum">
              <a:rPr lang="ko-KR" altLang="en-US" b="1"/>
              <a:pPr/>
              <a:t>‹#›</a:t>
            </a:fld>
            <a:endParaRPr lang="en-US" altLang="ko-KR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6715125"/>
            <a:ext cx="7929563" cy="142875"/>
          </a:xfrm>
          <a:prstGeom prst="rect">
            <a:avLst/>
          </a:prstGeom>
          <a:solidFill>
            <a:srgbClr val="007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7869238" y="6713538"/>
            <a:ext cx="1274762" cy="144462"/>
          </a:xfrm>
          <a:prstGeom prst="rect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6904038" y="6665913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Verdana" charset="0"/>
              </a:defRPr>
            </a:lvl1pPr>
          </a:lstStyle>
          <a:p>
            <a:r>
              <a:rPr lang="en-US" altLang="ko-KR"/>
              <a:t>KISTI _</a:t>
            </a:r>
            <a:fld id="{A56C11C4-A860-476F-8722-83720DF8B522}" type="slidenum">
              <a:rPr lang="ko-KR" altLang="en-US" b="1"/>
              <a:pPr/>
              <a:t>‹#›</a:t>
            </a:fld>
            <a:endParaRPr lang="en-US" altLang="ko-KR" b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 pitchFamily="50" charset="-127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 pitchFamily="50" charset="-127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 pitchFamily="50" charset="-127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2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hyperlink" Target="http://aia.lmsal.com/" TargetMode="External"/><Relationship Id="rId18" Type="http://schemas.openxmlformats.org/officeDocument/2006/relationships/image" Target="../media/image29.png"/><Relationship Id="rId3" Type="http://schemas.openxmlformats.org/officeDocument/2006/relationships/image" Target="../media/image71.png"/><Relationship Id="rId21" Type="http://schemas.openxmlformats.org/officeDocument/2006/relationships/image" Target="../media/image27.png"/><Relationship Id="rId7" Type="http://schemas.openxmlformats.org/officeDocument/2006/relationships/image" Target="../media/image75.png"/><Relationship Id="rId12" Type="http://schemas.openxmlformats.org/officeDocument/2006/relationships/image" Target="../media/image78.jpeg"/><Relationship Id="rId17" Type="http://schemas.microsoft.com/office/2007/relationships/hdphoto" Target="../media/hdphoto4.wdp"/><Relationship Id="rId2" Type="http://schemas.openxmlformats.org/officeDocument/2006/relationships/image" Target="../media/image70.jpeg"/><Relationship Id="rId16" Type="http://schemas.openxmlformats.org/officeDocument/2006/relationships/image" Target="../media/image81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hyperlink" Target="http://hmi.stanford.edu/" TargetMode="External"/><Relationship Id="rId5" Type="http://schemas.openxmlformats.org/officeDocument/2006/relationships/image" Target="../media/image73.jpeg"/><Relationship Id="rId15" Type="http://schemas.openxmlformats.org/officeDocument/2006/relationships/image" Target="../media/image80.jpeg"/><Relationship Id="rId10" Type="http://schemas.openxmlformats.org/officeDocument/2006/relationships/image" Target="../media/image77.jpeg"/><Relationship Id="rId19" Type="http://schemas.openxmlformats.org/officeDocument/2006/relationships/image" Target="../media/image82.png"/><Relationship Id="rId4" Type="http://schemas.openxmlformats.org/officeDocument/2006/relationships/image" Target="../media/image72.jpeg"/><Relationship Id="rId9" Type="http://schemas.openxmlformats.org/officeDocument/2006/relationships/hyperlink" Target="http://lasp.colorado.edu/eve/" TargetMode="External"/><Relationship Id="rId1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gif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29.png"/><Relationship Id="rId4" Type="http://schemas.openxmlformats.org/officeDocument/2006/relationships/image" Target="../media/image89.emf"/><Relationship Id="rId9" Type="http://schemas.openxmlformats.org/officeDocument/2006/relationships/image" Target="../media/image9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11" Type="http://schemas.openxmlformats.org/officeDocument/2006/relationships/image" Target="../media/image103.png"/><Relationship Id="rId5" Type="http://schemas.openxmlformats.org/officeDocument/2006/relationships/image" Target="../media/image98.jpeg"/><Relationship Id="rId10" Type="http://schemas.openxmlformats.org/officeDocument/2006/relationships/image" Target="../media/image102.png"/><Relationship Id="rId4" Type="http://schemas.openxmlformats.org/officeDocument/2006/relationships/image" Target="../media/image97.jpeg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9.pn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png"/><Relationship Id="rId10" Type="http://schemas.openxmlformats.org/officeDocument/2006/relationships/image" Target="../media/image112.jpeg"/><Relationship Id="rId4" Type="http://schemas.openxmlformats.org/officeDocument/2006/relationships/image" Target="../media/image33.gif"/><Relationship Id="rId9" Type="http://schemas.openxmlformats.org/officeDocument/2006/relationships/image" Target="../media/image11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29.png"/><Relationship Id="rId10" Type="http://schemas.openxmlformats.org/officeDocument/2006/relationships/image" Target="../media/image122.wmf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jpeg"/><Relationship Id="rId18" Type="http://schemas.openxmlformats.org/officeDocument/2006/relationships/image" Target="../media/image33.gif"/><Relationship Id="rId3" Type="http://schemas.openxmlformats.org/officeDocument/2006/relationships/image" Target="../media/image127.png"/><Relationship Id="rId7" Type="http://schemas.openxmlformats.org/officeDocument/2006/relationships/image" Target="../media/image131.jpeg"/><Relationship Id="rId12" Type="http://schemas.openxmlformats.org/officeDocument/2006/relationships/image" Target="../media/image136.emf"/><Relationship Id="rId17" Type="http://schemas.openxmlformats.org/officeDocument/2006/relationships/image" Target="../media/image29.png"/><Relationship Id="rId2" Type="http://schemas.openxmlformats.org/officeDocument/2006/relationships/image" Target="../media/image126.png"/><Relationship Id="rId16" Type="http://schemas.openxmlformats.org/officeDocument/2006/relationships/image" Target="../media/image106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emf"/><Relationship Id="rId11" Type="http://schemas.openxmlformats.org/officeDocument/2006/relationships/image" Target="../media/image135.png"/><Relationship Id="rId5" Type="http://schemas.openxmlformats.org/officeDocument/2006/relationships/image" Target="../media/image129.jpeg"/><Relationship Id="rId15" Type="http://schemas.openxmlformats.org/officeDocument/2006/relationships/image" Target="../media/image139.jpeg"/><Relationship Id="rId10" Type="http://schemas.openxmlformats.org/officeDocument/2006/relationships/image" Target="../media/image134.jpeg"/><Relationship Id="rId19" Type="http://schemas.openxmlformats.org/officeDocument/2006/relationships/image" Target="../media/image140.png"/><Relationship Id="rId4" Type="http://schemas.openxmlformats.org/officeDocument/2006/relationships/image" Target="../media/image128.png"/><Relationship Id="rId9" Type="http://schemas.openxmlformats.org/officeDocument/2006/relationships/image" Target="../media/image133.jpeg"/><Relationship Id="rId14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bscho@kisti.re.kr" TargetMode="External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bscho@kisti.re.k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shkim@kisti.re.k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42863" y="2205038"/>
            <a:ext cx="6516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ko-KR" altLang="en-US" sz="2400">
              <a:solidFill>
                <a:srgbClr val="17375E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3416300" y="4100513"/>
            <a:ext cx="19928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dirty="0" smtClean="0">
                <a:latin typeface="Verdana" charset="0"/>
                <a:ea typeface="산돌고딕 M" pitchFamily="18" charset="-127"/>
              </a:rPr>
              <a:t>January 19, 2012</a:t>
            </a:r>
            <a:endParaRPr lang="ko-KR" altLang="en-US" sz="1600" dirty="0">
              <a:latin typeface="Verdana" charset="0"/>
              <a:ea typeface="산돌고딕 M" pitchFamily="18" charset="-127"/>
            </a:endParaRP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4983865" y="4100513"/>
            <a:ext cx="300761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ko-KR" sz="1600" dirty="0" err="1" smtClean="0">
                <a:latin typeface="휴먼엑스포" pitchFamily="18" charset="-127"/>
                <a:ea typeface="휴먼엑스포" pitchFamily="18" charset="-127"/>
              </a:rPr>
              <a:t>Buseung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Cho</a:t>
            </a:r>
          </a:p>
          <a:p>
            <a:pPr algn="r"/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Seunghae Kim</a:t>
            </a:r>
          </a:p>
          <a:p>
            <a:pPr algn="r"/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algn="r"/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Dept. of KREONET Service</a:t>
            </a:r>
          </a:p>
          <a:p>
            <a:pPr algn="r"/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KREONET Center</a:t>
            </a:r>
          </a:p>
          <a:p>
            <a:pPr algn="r"/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>
                <a:latin typeface="휴먼엑스포" pitchFamily="18" charset="-127"/>
                <a:ea typeface="휴먼엑스포" pitchFamily="18" charset="-127"/>
              </a:rPr>
              <a:t>KISTI</a:t>
            </a:r>
            <a:endParaRPr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pPr algn="r"/>
            <a:endParaRPr lang="en-US" altLang="ko-KR" sz="1600" dirty="0" smtClean="0">
              <a:solidFill>
                <a:srgbClr val="595959"/>
              </a:solidFill>
              <a:latin typeface="휴먼엑스포" pitchFamily="18" charset="-127"/>
              <a:ea typeface="휴먼엑스포" pitchFamily="18" charset="-127"/>
            </a:endParaRPr>
          </a:p>
          <a:p>
            <a:pPr algn="r"/>
            <a:endParaRPr lang="en-US" altLang="ko-KR" sz="1600" dirty="0">
              <a:solidFill>
                <a:srgbClr val="595959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8198" name="TextBox 1"/>
          <p:cNvSpPr txBox="1">
            <a:spLocks noChangeArrowheads="1"/>
          </p:cNvSpPr>
          <p:nvPr/>
        </p:nvSpPr>
        <p:spPr bwMode="auto">
          <a:xfrm>
            <a:off x="42863" y="2214554"/>
            <a:ext cx="65166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ko-KR" sz="2200" dirty="0">
              <a:solidFill>
                <a:srgbClr val="17375E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57158" y="2334276"/>
            <a:ext cx="6067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latin typeface="휴먼엑스포" pitchFamily="18" charset="-127"/>
                <a:ea typeface="휴먼엑스포" pitchFamily="18" charset="-127"/>
              </a:rPr>
              <a:t>Update on KREONet2/</a:t>
            </a:r>
            <a:r>
              <a:rPr lang="en-US" altLang="ko-KR" sz="2800" dirty="0" err="1" smtClean="0">
                <a:latin typeface="휴먼엑스포" pitchFamily="18" charset="-127"/>
                <a:ea typeface="휴먼엑스포" pitchFamily="18" charset="-127"/>
              </a:rPr>
              <a:t>KRLight</a:t>
            </a:r>
            <a:endParaRPr lang="en-US" altLang="ko-KR" sz="28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42844" y="142852"/>
            <a:ext cx="44291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latin typeface="Verdana" charset="0"/>
                <a:ea typeface="산돌고딕 M" pitchFamily="18" charset="-127"/>
              </a:rPr>
              <a:t>GLORIAD in Asia Workshop</a:t>
            </a:r>
            <a:endParaRPr lang="ko-KR" altLang="en-US" sz="1600" dirty="0">
              <a:latin typeface="Verdana" charset="0"/>
              <a:ea typeface="산돌고딕 M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E-KVN</a:t>
            </a:r>
            <a:endParaRPr lang="ko-KR" altLang="en-US" dirty="0"/>
          </a:p>
        </p:txBody>
      </p:sp>
      <p:pic>
        <p:nvPicPr>
          <p:cNvPr id="2050" name="Picture 2" descr="E:\03_중점업무\02_OME6500기반 Carrier Ethernet L2OPN 서비스 구축\MEM(Metro Ethernet Manager)\e-KV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1395412"/>
            <a:ext cx="9086850" cy="40671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747962" y="2143116"/>
            <a:ext cx="503874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▷ </a:t>
            </a:r>
            <a:r>
              <a:rPr lang="en-US" altLang="ko-KR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KREONET/KREONET Advanced Network</a:t>
            </a:r>
          </a:p>
          <a:p>
            <a:endParaRPr lang="en-US" altLang="ko-KR" sz="2000" b="1" dirty="0" smtClean="0">
              <a:latin typeface="Arial" pitchFamily="34" charset="0"/>
              <a:ea typeface="휴먼엑스포" pitchFamily="18" charset="-127"/>
              <a:cs typeface="Arial" pitchFamily="34" charset="0"/>
            </a:endParaRPr>
          </a:p>
          <a:p>
            <a:r>
              <a:rPr lang="ko-KR" altLang="en-US" sz="2000" b="1" dirty="0" smtClean="0">
                <a:solidFill>
                  <a:srgbClr val="3333FF"/>
                </a:solidFill>
                <a:latin typeface="Arial" pitchFamily="34" charset="0"/>
                <a:ea typeface="휴먼엑스포" pitchFamily="18" charset="-127"/>
                <a:cs typeface="Arial" pitchFamily="34" charset="0"/>
              </a:rPr>
              <a:t>▷ </a:t>
            </a:r>
            <a:r>
              <a:rPr lang="en-US" altLang="ko-KR" sz="2000" b="1" dirty="0" smtClean="0">
                <a:solidFill>
                  <a:srgbClr val="3333FF"/>
                </a:solidFill>
                <a:latin typeface="Arial" pitchFamily="34" charset="0"/>
                <a:ea typeface="휴먼엑스포" pitchFamily="18" charset="-127"/>
                <a:cs typeface="Arial" pitchFamily="34" charset="0"/>
              </a:rPr>
              <a:t>KREONet2/</a:t>
            </a:r>
            <a:r>
              <a:rPr lang="en-US" altLang="ko-KR" sz="2000" b="1" dirty="0" err="1" smtClean="0">
                <a:solidFill>
                  <a:srgbClr val="3333FF"/>
                </a:solidFill>
                <a:latin typeface="Arial" pitchFamily="34" charset="0"/>
                <a:ea typeface="휴먼엑스포" pitchFamily="18" charset="-127"/>
                <a:cs typeface="Arial" pitchFamily="34" charset="0"/>
              </a:rPr>
              <a:t>KRLight</a:t>
            </a:r>
            <a:r>
              <a:rPr lang="en-US" altLang="ko-KR" sz="2000" b="1" dirty="0" smtClean="0">
                <a:solidFill>
                  <a:srgbClr val="3333FF"/>
                </a:solidFill>
                <a:latin typeface="Arial" pitchFamily="34" charset="0"/>
                <a:ea typeface="휴먼엑스포" pitchFamily="18" charset="-127"/>
                <a:cs typeface="Arial" pitchFamily="34" charset="0"/>
              </a:rPr>
              <a:t> Facility and Connectivity</a:t>
            </a:r>
          </a:p>
          <a:p>
            <a:endParaRPr lang="en-US" altLang="ko-KR" sz="2000" b="1" dirty="0" smtClean="0">
              <a:latin typeface="Arial" pitchFamily="34" charset="0"/>
              <a:ea typeface="휴먼엑스포" pitchFamily="18" charset="-127"/>
              <a:cs typeface="Arial" pitchFamily="34" charset="0"/>
            </a:endParaRPr>
          </a:p>
          <a:p>
            <a:r>
              <a:rPr lang="ko-KR" altLang="en-US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▷</a:t>
            </a:r>
            <a:r>
              <a:rPr lang="en-US" altLang="ko-KR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Applications and Communities</a:t>
            </a:r>
          </a:p>
          <a:p>
            <a:endParaRPr lang="en-US" altLang="ko-KR" sz="2000" b="1" dirty="0" smtClean="0">
              <a:latin typeface="Arial" pitchFamily="34" charset="0"/>
              <a:ea typeface="휴먼엑스포" pitchFamily="18" charset="-127"/>
              <a:cs typeface="Arial" pitchFamily="34" charset="0"/>
            </a:endParaRPr>
          </a:p>
          <a:p>
            <a:r>
              <a:rPr lang="ko-KR" altLang="en-US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▷</a:t>
            </a:r>
            <a:r>
              <a:rPr lang="en-US" altLang="ko-KR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Future Plan</a:t>
            </a:r>
            <a:endParaRPr lang="en-US" altLang="ko-KR" sz="2000" dirty="0">
              <a:solidFill>
                <a:srgbClr val="17375E"/>
              </a:solidFill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79382" y="71414"/>
            <a:ext cx="6978700" cy="42862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dirty="0" smtClean="0">
                <a:latin typeface="Arial" pitchFamily="34" charset="0"/>
                <a:ea typeface="휴먼둥근헤드라인" pitchFamily="18" charset="-127"/>
                <a:cs typeface="Arial" pitchFamily="34" charset="0"/>
              </a:rPr>
              <a:t>GLORIAD and GLORIAD-</a:t>
            </a:r>
            <a:r>
              <a:rPr kumimoji="0" lang="en-US" altLang="ko-KR" sz="3200" b="1" dirty="0" err="1" smtClean="0">
                <a:latin typeface="Arial" pitchFamily="34" charset="0"/>
                <a:ea typeface="휴먼둥근헤드라인" pitchFamily="18" charset="-127"/>
                <a:cs typeface="Arial" pitchFamily="34" charset="0"/>
              </a:rPr>
              <a:t>Taj</a:t>
            </a:r>
            <a:endParaRPr kumimoji="0" lang="ko-KR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휴먼둥근헤드라인" pitchFamily="18" charset="-127"/>
              <a:cs typeface="Arial" pitchFamily="34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285720" y="5572140"/>
            <a:ext cx="8572560" cy="1041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38099" dir="27000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ts val="170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ts val="170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ts val="170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ts val="170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ts val="1700"/>
              </a:spcBef>
              <a:spcAft>
                <a:spcPct val="0"/>
              </a:spcAft>
              <a:defRPr sz="4000" kern="12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1" hangingPunct="1">
              <a:defRPr sz="4000" kern="12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1" hangingPunct="1">
              <a:defRPr sz="4000" kern="12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1" hangingPunct="1">
              <a:defRPr sz="4000" kern="12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1" hangingPunct="1">
              <a:defRPr sz="4000" kern="12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566738" indent="-566738">
              <a:buSzPct val="116000"/>
              <a:tabLst>
                <a:tab pos="1811338" algn="l"/>
                <a:tab pos="1811338" algn="l"/>
              </a:tabLst>
              <a:defRPr/>
            </a:pPr>
            <a:r>
              <a:rPr lang="en-US" altLang="ko-KR" sz="1900" dirty="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Partners: </a:t>
            </a:r>
            <a:r>
              <a:rPr lang="en-US" altLang="ko-KR" sz="1900" dirty="0" err="1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SURFnet</a:t>
            </a:r>
            <a:r>
              <a:rPr lang="en-US" altLang="ko-KR" sz="1900" dirty="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, </a:t>
            </a:r>
            <a:r>
              <a:rPr lang="en-US" altLang="ko-KR" sz="1900" dirty="0" err="1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NORDUnet</a:t>
            </a:r>
            <a:r>
              <a:rPr lang="en-US" altLang="ko-KR" sz="1900" dirty="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, </a:t>
            </a:r>
            <a:r>
              <a:rPr lang="en-US" altLang="ko-KR" sz="1900" dirty="0" err="1" smtClean="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CSTNet</a:t>
            </a:r>
            <a:r>
              <a:rPr lang="en-US" altLang="ko-KR" sz="1900" dirty="0" smtClean="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en-US" altLang="ko-KR" sz="1900" dirty="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(China), e-ARENA (Russia), </a:t>
            </a:r>
            <a:r>
              <a:rPr lang="en-US" altLang="ko-KR" sz="1900" dirty="0" smtClean="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KREONET </a:t>
            </a:r>
            <a:r>
              <a:rPr lang="en-US" altLang="ko-KR" sz="1900" dirty="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(Korea), CANARIE (Canada), </a:t>
            </a:r>
            <a:r>
              <a:rPr lang="en-US" altLang="ko-KR" sz="1900" dirty="0" err="1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SingaREN</a:t>
            </a:r>
            <a:r>
              <a:rPr lang="en-US" altLang="ko-KR" sz="1900" dirty="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, </a:t>
            </a:r>
            <a:r>
              <a:rPr lang="en-US" altLang="ko-KR" sz="1900" dirty="0" err="1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ENSTInet</a:t>
            </a:r>
            <a:r>
              <a:rPr lang="en-US" altLang="ko-KR" sz="1900" dirty="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 (Egypt), National Knowledge Network (NKN), </a:t>
            </a:r>
            <a:r>
              <a:rPr lang="en-US" altLang="ko-KR" sz="1900" dirty="0" smtClean="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NLR/Internet2/NLR/NASA/</a:t>
            </a:r>
            <a:r>
              <a:rPr lang="en-US" altLang="ko-KR" sz="1900" dirty="0" err="1" smtClean="0">
                <a:solidFill>
                  <a:schemeClr val="tx1"/>
                </a:solidFill>
                <a:latin typeface="Arial" pitchFamily="34" charset="0"/>
                <a:ea typeface="굴림" charset="-127"/>
                <a:cs typeface="Arial" pitchFamily="34" charset="0"/>
              </a:rPr>
              <a:t>FedNets</a:t>
            </a:r>
            <a:endParaRPr lang="en-US" altLang="ko-KR" sz="1900" dirty="0">
              <a:solidFill>
                <a:schemeClr val="tx1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pic>
        <p:nvPicPr>
          <p:cNvPr id="6" name="그림 5" descr="GLORIAD_Projected_2010_fla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9144000" cy="4668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9382" y="150604"/>
            <a:ext cx="8407460" cy="428628"/>
          </a:xfrm>
        </p:spPr>
        <p:txBody>
          <a:bodyPr/>
          <a:lstStyle/>
          <a:p>
            <a:r>
              <a:rPr lang="en-US" altLang="ko-KR" sz="3200" b="1" dirty="0" smtClean="0">
                <a:latin typeface="Arial" pitchFamily="34" charset="0"/>
                <a:cs typeface="Arial" pitchFamily="34" charset="0"/>
              </a:rPr>
              <a:t>GLIF (Global Lambda Integrated Facility)</a:t>
            </a:r>
            <a:endParaRPr lang="ko-KR" alt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제목 1"/>
          <p:cNvSpPr>
            <a:spLocks noGrp="1"/>
          </p:cNvSpPr>
          <p:nvPr/>
        </p:nvSpPr>
        <p:spPr>
          <a:xfrm>
            <a:off x="346043" y="104754"/>
            <a:ext cx="8369329" cy="64770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맑은 고딕" pitchFamily="50" charset="-127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l"/>
            <a:endParaRPr lang="ko-KR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그림 3" descr="GLIF_05-08_World_2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966768"/>
            <a:ext cx="9144064" cy="57864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00266" y="4681544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Linking the world with lambda !</a:t>
            </a:r>
            <a:endParaRPr lang="ko-KR" alt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직선 연결선 73"/>
          <p:cNvCxnSpPr/>
          <p:nvPr/>
        </p:nvCxnSpPr>
        <p:spPr>
          <a:xfrm>
            <a:off x="4000496" y="4357694"/>
            <a:ext cx="0" cy="857256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err="1" smtClean="0">
                <a:latin typeface="Arial" pitchFamily="34" charset="0"/>
                <a:cs typeface="Arial" pitchFamily="34" charset="0"/>
              </a:rPr>
              <a:t>KRLight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Facilities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>
            <a:off x="2071670" y="3071810"/>
            <a:ext cx="171451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2071670" y="3224210"/>
            <a:ext cx="1714512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5072066" y="3071810"/>
            <a:ext cx="171451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5072066" y="3214686"/>
            <a:ext cx="1714512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556622" y="2820357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OC192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38479" y="2819711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OC192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35617" y="3176901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OC48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13342" y="3173476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OC48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>
            <a:off x="1801032" y="3365119"/>
            <a:ext cx="0" cy="642942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3857620" y="3429000"/>
            <a:ext cx="0" cy="642942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>
            <a:off x="4880423" y="3429000"/>
            <a:ext cx="0" cy="642942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>
            <a:off x="6809249" y="3429000"/>
            <a:ext cx="0" cy="642942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 flipH="1">
            <a:off x="4128258" y="4177033"/>
            <a:ext cx="785818" cy="0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/>
          <p:nvPr/>
        </p:nvCxnSpPr>
        <p:spPr>
          <a:xfrm>
            <a:off x="4071934" y="3143248"/>
            <a:ext cx="7143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 flipH="1">
            <a:off x="7000892" y="4143380"/>
            <a:ext cx="785818" cy="0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/>
          <p:nvPr/>
        </p:nvCxnSpPr>
        <p:spPr>
          <a:xfrm>
            <a:off x="1928794" y="3319777"/>
            <a:ext cx="0" cy="71438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>
            <a:off x="1966579" y="3319777"/>
            <a:ext cx="0" cy="71438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>
            <a:off x="2000232" y="3330759"/>
            <a:ext cx="0" cy="71438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>
            <a:off x="4000496" y="3346580"/>
            <a:ext cx="0" cy="71438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>
            <a:off x="4038281" y="3346580"/>
            <a:ext cx="0" cy="71438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>
            <a:off x="4071934" y="3357562"/>
            <a:ext cx="0" cy="71438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/>
          <p:cNvCxnSpPr/>
          <p:nvPr/>
        </p:nvCxnSpPr>
        <p:spPr>
          <a:xfrm>
            <a:off x="5038413" y="3395347"/>
            <a:ext cx="0" cy="71438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/>
          <p:cNvCxnSpPr/>
          <p:nvPr/>
        </p:nvCxnSpPr>
        <p:spPr>
          <a:xfrm>
            <a:off x="5076198" y="3395347"/>
            <a:ext cx="0" cy="71438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/>
          <p:cNvCxnSpPr/>
          <p:nvPr/>
        </p:nvCxnSpPr>
        <p:spPr>
          <a:xfrm>
            <a:off x="5109851" y="3406329"/>
            <a:ext cx="0" cy="71438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/>
          <p:cNvCxnSpPr/>
          <p:nvPr/>
        </p:nvCxnSpPr>
        <p:spPr>
          <a:xfrm>
            <a:off x="6978221" y="3387790"/>
            <a:ext cx="0" cy="71438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/>
          <p:cNvCxnSpPr/>
          <p:nvPr/>
        </p:nvCxnSpPr>
        <p:spPr>
          <a:xfrm>
            <a:off x="7016006" y="3387790"/>
            <a:ext cx="0" cy="71438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/>
          <p:cNvCxnSpPr/>
          <p:nvPr/>
        </p:nvCxnSpPr>
        <p:spPr>
          <a:xfrm>
            <a:off x="7049659" y="3398772"/>
            <a:ext cx="0" cy="71438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/>
          <p:cNvCxnSpPr/>
          <p:nvPr/>
        </p:nvCxnSpPr>
        <p:spPr>
          <a:xfrm>
            <a:off x="1857356" y="3383658"/>
            <a:ext cx="0" cy="642942"/>
          </a:xfrm>
          <a:prstGeom prst="line">
            <a:avLst/>
          </a:prstGeom>
          <a:ln w="41275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/>
          <p:cNvCxnSpPr/>
          <p:nvPr/>
        </p:nvCxnSpPr>
        <p:spPr>
          <a:xfrm>
            <a:off x="3921501" y="3429000"/>
            <a:ext cx="0" cy="642942"/>
          </a:xfrm>
          <a:prstGeom prst="line">
            <a:avLst/>
          </a:prstGeom>
          <a:ln w="41275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/>
          <p:cNvCxnSpPr/>
          <p:nvPr/>
        </p:nvCxnSpPr>
        <p:spPr>
          <a:xfrm>
            <a:off x="4936747" y="3429000"/>
            <a:ext cx="0" cy="642942"/>
          </a:xfrm>
          <a:prstGeom prst="line">
            <a:avLst/>
          </a:prstGeom>
          <a:ln w="41275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 68"/>
          <p:cNvCxnSpPr/>
          <p:nvPr/>
        </p:nvCxnSpPr>
        <p:spPr>
          <a:xfrm>
            <a:off x="6873130" y="3429000"/>
            <a:ext cx="0" cy="642942"/>
          </a:xfrm>
          <a:prstGeom prst="line">
            <a:avLst/>
          </a:prstGeom>
          <a:ln w="41275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000504"/>
            <a:ext cx="529238" cy="428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4000504"/>
            <a:ext cx="529238" cy="428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Picture 334" descr="pbb-pbt-plsb_ip-aware_corp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6318" y="4000504"/>
            <a:ext cx="45862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0693" y="2928934"/>
            <a:ext cx="473075" cy="54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2857496"/>
            <a:ext cx="473075" cy="54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1867" y="2928934"/>
            <a:ext cx="473075" cy="54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0" name="Picture 20" descr="OME-6500-DD-IO-shelf-no-cover"/>
          <p:cNvPicPr>
            <a:picLocks noChangeAspect="1" noChangeArrowheads="1"/>
          </p:cNvPicPr>
          <p:nvPr/>
        </p:nvPicPr>
        <p:blipFill>
          <a:blip r:embed="rId6" cstate="print"/>
          <a:srcRect b="31912"/>
          <a:stretch>
            <a:fillRect/>
          </a:stretch>
        </p:blipFill>
        <p:spPr bwMode="auto">
          <a:xfrm>
            <a:off x="3714744" y="1214422"/>
            <a:ext cx="46910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0" descr="OME-6500-DD-IO-shelf-no-cover"/>
          <p:cNvPicPr>
            <a:picLocks noChangeAspect="1" noChangeArrowheads="1"/>
          </p:cNvPicPr>
          <p:nvPr/>
        </p:nvPicPr>
        <p:blipFill>
          <a:blip r:embed="rId6" cstate="print"/>
          <a:srcRect b="31912"/>
          <a:stretch>
            <a:fillRect/>
          </a:stretch>
        </p:blipFill>
        <p:spPr bwMode="auto">
          <a:xfrm>
            <a:off x="5842770" y="1214422"/>
            <a:ext cx="46910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구름 71"/>
          <p:cNvSpPr/>
          <p:nvPr/>
        </p:nvSpPr>
        <p:spPr bwMode="auto">
          <a:xfrm>
            <a:off x="3143240" y="5184722"/>
            <a:ext cx="1857388" cy="571504"/>
          </a:xfrm>
          <a:prstGeom prst="cloud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Arial" pitchFamily="34" charset="0"/>
              </a:rPr>
              <a:t>IP</a:t>
            </a:r>
            <a:r>
              <a:rPr kumimoji="1" lang="en-US" altLang="ko-KR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Arial" pitchFamily="34" charset="0"/>
              </a:rPr>
              <a:t> Production </a:t>
            </a:r>
            <a:r>
              <a:rPr lang="en-US" altLang="ko-KR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Network + Advanced Network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HY울릉도M" pitchFamily="18" charset="-127"/>
              <a:cs typeface="Arial" pitchFamily="34" charset="0"/>
            </a:endParaRPr>
          </a:p>
        </p:txBody>
      </p:sp>
      <p:pic>
        <p:nvPicPr>
          <p:cNvPr id="73" name="그림 72" descr="KREONET BI_0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0863" y="5256160"/>
            <a:ext cx="857256" cy="27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6" name="직선 연결선 75"/>
          <p:cNvCxnSpPr/>
          <p:nvPr/>
        </p:nvCxnSpPr>
        <p:spPr>
          <a:xfrm>
            <a:off x="3857620" y="1928802"/>
            <a:ext cx="0" cy="1071570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087048" y="2855267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OC192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Oval 4493"/>
          <p:cNvSpPr>
            <a:spLocks noChangeArrowheads="1"/>
          </p:cNvSpPr>
          <p:nvPr/>
        </p:nvSpPr>
        <p:spPr bwMode="auto">
          <a:xfrm>
            <a:off x="3962336" y="3649415"/>
            <a:ext cx="142875" cy="73025"/>
          </a:xfrm>
          <a:prstGeom prst="ellipse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80" name="Rectangle 4513"/>
          <p:cNvSpPr>
            <a:spLocks noChangeArrowheads="1"/>
          </p:cNvSpPr>
          <p:nvPr/>
        </p:nvSpPr>
        <p:spPr bwMode="auto">
          <a:xfrm>
            <a:off x="4060000" y="3598615"/>
            <a:ext cx="6397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en-US" altLang="ko-KR" sz="600">
                <a:solidFill>
                  <a:srgbClr val="9933FF"/>
                </a:solidFill>
              </a:rPr>
              <a:t>1G x 12ea</a:t>
            </a:r>
          </a:p>
        </p:txBody>
      </p:sp>
      <p:sp>
        <p:nvSpPr>
          <p:cNvPr id="81" name="Oval 4493"/>
          <p:cNvSpPr>
            <a:spLocks noChangeArrowheads="1"/>
          </p:cNvSpPr>
          <p:nvPr/>
        </p:nvSpPr>
        <p:spPr bwMode="auto">
          <a:xfrm>
            <a:off x="1894766" y="3622676"/>
            <a:ext cx="142875" cy="73025"/>
          </a:xfrm>
          <a:prstGeom prst="ellipse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82" name="Rectangle 4513"/>
          <p:cNvSpPr>
            <a:spLocks noChangeArrowheads="1"/>
          </p:cNvSpPr>
          <p:nvPr/>
        </p:nvSpPr>
        <p:spPr bwMode="auto">
          <a:xfrm>
            <a:off x="1992430" y="3571876"/>
            <a:ext cx="6397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en-US" altLang="ko-KR" sz="600">
                <a:solidFill>
                  <a:srgbClr val="9933FF"/>
                </a:solidFill>
              </a:rPr>
              <a:t>1G x 12ea</a:t>
            </a:r>
          </a:p>
        </p:txBody>
      </p:sp>
      <p:sp>
        <p:nvSpPr>
          <p:cNvPr id="83" name="Oval 4493"/>
          <p:cNvSpPr>
            <a:spLocks noChangeArrowheads="1"/>
          </p:cNvSpPr>
          <p:nvPr/>
        </p:nvSpPr>
        <p:spPr bwMode="auto">
          <a:xfrm>
            <a:off x="5003678" y="3652904"/>
            <a:ext cx="142875" cy="73025"/>
          </a:xfrm>
          <a:prstGeom prst="ellipse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84" name="Rectangle 4513"/>
          <p:cNvSpPr>
            <a:spLocks noChangeArrowheads="1"/>
          </p:cNvSpPr>
          <p:nvPr/>
        </p:nvSpPr>
        <p:spPr bwMode="auto">
          <a:xfrm>
            <a:off x="5116456" y="3602104"/>
            <a:ext cx="6397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en-US" altLang="ko-KR" sz="600">
                <a:solidFill>
                  <a:srgbClr val="9933FF"/>
                </a:solidFill>
              </a:rPr>
              <a:t>1G x 12ea</a:t>
            </a:r>
          </a:p>
        </p:txBody>
      </p:sp>
      <p:sp>
        <p:nvSpPr>
          <p:cNvPr id="85" name="Oval 4493"/>
          <p:cNvSpPr>
            <a:spLocks noChangeArrowheads="1"/>
          </p:cNvSpPr>
          <p:nvPr/>
        </p:nvSpPr>
        <p:spPr bwMode="auto">
          <a:xfrm>
            <a:off x="6947618" y="3686557"/>
            <a:ext cx="142875" cy="73025"/>
          </a:xfrm>
          <a:prstGeom prst="ellipse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86" name="Rectangle 4513"/>
          <p:cNvSpPr>
            <a:spLocks noChangeArrowheads="1"/>
          </p:cNvSpPr>
          <p:nvPr/>
        </p:nvSpPr>
        <p:spPr bwMode="auto">
          <a:xfrm>
            <a:off x="7045282" y="3635757"/>
            <a:ext cx="6397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en-US" altLang="ko-KR" sz="600">
                <a:solidFill>
                  <a:srgbClr val="9933FF"/>
                </a:solidFill>
              </a:rPr>
              <a:t>1G x 12ea</a:t>
            </a:r>
          </a:p>
        </p:txBody>
      </p:sp>
      <p:sp>
        <p:nvSpPr>
          <p:cNvPr id="87" name="Text Box 161"/>
          <p:cNvSpPr txBox="1">
            <a:spLocks noChangeArrowheads="1"/>
          </p:cNvSpPr>
          <p:nvPr/>
        </p:nvSpPr>
        <p:spPr bwMode="auto">
          <a:xfrm>
            <a:off x="3643306" y="1000108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err="1" smtClean="0">
                <a:solidFill>
                  <a:srgbClr val="000000"/>
                </a:solidFill>
              </a:rPr>
              <a:t>ActiveFlex</a:t>
            </a:r>
            <a:r>
              <a:rPr lang="en-US" altLang="ko-KR" sz="700" b="1" dirty="0" smtClean="0">
                <a:solidFill>
                  <a:srgbClr val="000000"/>
                </a:solidFill>
              </a:rPr>
              <a:t> DD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sp>
        <p:nvSpPr>
          <p:cNvPr id="88" name="Text Box 161"/>
          <p:cNvSpPr txBox="1">
            <a:spLocks noChangeArrowheads="1"/>
          </p:cNvSpPr>
          <p:nvPr/>
        </p:nvSpPr>
        <p:spPr bwMode="auto">
          <a:xfrm>
            <a:off x="5715008" y="1000108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err="1" smtClean="0">
                <a:solidFill>
                  <a:srgbClr val="000000"/>
                </a:solidFill>
              </a:rPr>
              <a:t>ActiveFlex</a:t>
            </a:r>
            <a:r>
              <a:rPr lang="en-US" altLang="ko-KR" sz="700" b="1" dirty="0" smtClean="0">
                <a:solidFill>
                  <a:srgbClr val="000000"/>
                </a:solidFill>
              </a:rPr>
              <a:t> DD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cxnSp>
        <p:nvCxnSpPr>
          <p:cNvPr id="89" name="직선 연결선 88"/>
          <p:cNvCxnSpPr>
            <a:endCxn id="71" idx="1"/>
          </p:cNvCxnSpPr>
          <p:nvPr/>
        </p:nvCxnSpPr>
        <p:spPr>
          <a:xfrm>
            <a:off x="4168736" y="1571612"/>
            <a:ext cx="16740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2928934"/>
            <a:ext cx="473075" cy="54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" name="Text Box 161"/>
          <p:cNvSpPr txBox="1">
            <a:spLocks noChangeArrowheads="1"/>
          </p:cNvSpPr>
          <p:nvPr/>
        </p:nvSpPr>
        <p:spPr bwMode="auto">
          <a:xfrm>
            <a:off x="1571604" y="2714620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smtClean="0">
                <a:solidFill>
                  <a:srgbClr val="000000"/>
                </a:solidFill>
              </a:rPr>
              <a:t>OME6500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sp>
        <p:nvSpPr>
          <p:cNvPr id="94" name="Text Box 161"/>
          <p:cNvSpPr txBox="1">
            <a:spLocks noChangeArrowheads="1"/>
          </p:cNvSpPr>
          <p:nvPr/>
        </p:nvSpPr>
        <p:spPr bwMode="auto">
          <a:xfrm>
            <a:off x="3623470" y="2754244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smtClean="0">
                <a:solidFill>
                  <a:srgbClr val="000000"/>
                </a:solidFill>
              </a:rPr>
              <a:t>OME6500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sp>
        <p:nvSpPr>
          <p:cNvPr id="95" name="Text Box 161"/>
          <p:cNvSpPr txBox="1">
            <a:spLocks noChangeArrowheads="1"/>
          </p:cNvSpPr>
          <p:nvPr/>
        </p:nvSpPr>
        <p:spPr bwMode="auto">
          <a:xfrm>
            <a:off x="4623602" y="2763387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smtClean="0">
                <a:solidFill>
                  <a:srgbClr val="000000"/>
                </a:solidFill>
              </a:rPr>
              <a:t>OME6500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sp>
        <p:nvSpPr>
          <p:cNvPr id="96" name="Text Box 161"/>
          <p:cNvSpPr txBox="1">
            <a:spLocks noChangeArrowheads="1"/>
          </p:cNvSpPr>
          <p:nvPr/>
        </p:nvSpPr>
        <p:spPr bwMode="auto">
          <a:xfrm>
            <a:off x="6582656" y="2752405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smtClean="0">
                <a:solidFill>
                  <a:srgbClr val="000000"/>
                </a:solidFill>
              </a:rPr>
              <a:t>OME6500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sp>
        <p:nvSpPr>
          <p:cNvPr id="97" name="Text Box 161"/>
          <p:cNvSpPr txBox="1">
            <a:spLocks noChangeArrowheads="1"/>
          </p:cNvSpPr>
          <p:nvPr/>
        </p:nvSpPr>
        <p:spPr bwMode="auto">
          <a:xfrm>
            <a:off x="1571604" y="4429132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smtClean="0">
                <a:solidFill>
                  <a:srgbClr val="000000"/>
                </a:solidFill>
              </a:rPr>
              <a:t>Force10 E600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sp>
        <p:nvSpPr>
          <p:cNvPr id="98" name="Text Box 161"/>
          <p:cNvSpPr txBox="1">
            <a:spLocks noChangeArrowheads="1"/>
          </p:cNvSpPr>
          <p:nvPr/>
        </p:nvSpPr>
        <p:spPr bwMode="auto">
          <a:xfrm>
            <a:off x="4714876" y="4498984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smtClean="0">
                <a:solidFill>
                  <a:srgbClr val="000000"/>
                </a:solidFill>
              </a:rPr>
              <a:t>Force10 E600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sp>
        <p:nvSpPr>
          <p:cNvPr id="99" name="Text Box 161"/>
          <p:cNvSpPr txBox="1">
            <a:spLocks noChangeArrowheads="1"/>
          </p:cNvSpPr>
          <p:nvPr/>
        </p:nvSpPr>
        <p:spPr bwMode="auto">
          <a:xfrm>
            <a:off x="3681091" y="4414018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smtClean="0">
                <a:solidFill>
                  <a:srgbClr val="000000"/>
                </a:solidFill>
              </a:rPr>
              <a:t>Cisco7609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sp>
        <p:nvSpPr>
          <p:cNvPr id="100" name="Text Box 161"/>
          <p:cNvSpPr txBox="1">
            <a:spLocks noChangeArrowheads="1"/>
          </p:cNvSpPr>
          <p:nvPr/>
        </p:nvSpPr>
        <p:spPr bwMode="auto">
          <a:xfrm>
            <a:off x="7636277" y="4414018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smtClean="0">
                <a:solidFill>
                  <a:srgbClr val="000000"/>
                </a:solidFill>
              </a:rPr>
              <a:t>Cisco7609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sp>
        <p:nvSpPr>
          <p:cNvPr id="101" name="Text Box 161"/>
          <p:cNvSpPr txBox="1">
            <a:spLocks noChangeArrowheads="1"/>
          </p:cNvSpPr>
          <p:nvPr/>
        </p:nvSpPr>
        <p:spPr bwMode="auto">
          <a:xfrm>
            <a:off x="6643702" y="4500570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smtClean="0">
                <a:solidFill>
                  <a:srgbClr val="000000"/>
                </a:solidFill>
              </a:rPr>
              <a:t>Force10 E600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928662" y="4643446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Hong Kong, CN</a:t>
            </a:r>
          </a:p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@Mega-</a:t>
            </a:r>
            <a:r>
              <a:rPr lang="en-US" altLang="ko-KR" sz="14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 Advantage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714744" y="5764429"/>
            <a:ext cx="157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err="1" smtClean="0">
                <a:latin typeface="Arial" pitchFamily="34" charset="0"/>
                <a:cs typeface="Arial" pitchFamily="34" charset="0"/>
              </a:rPr>
              <a:t>Daejeon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, KR</a:t>
            </a:r>
          </a:p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@KISTI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643702" y="4714884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Seattle, US</a:t>
            </a:r>
          </a:p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@Westin Building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357554" y="1906131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>
                <a:latin typeface="Arial" pitchFamily="34" charset="0"/>
                <a:cs typeface="Arial" pitchFamily="34" charset="0"/>
              </a:rPr>
              <a:t>Daejeon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, KR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572132" y="1906777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Seoul, KR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 Box 161"/>
          <p:cNvSpPr txBox="1">
            <a:spLocks noChangeArrowheads="1"/>
          </p:cNvSpPr>
          <p:nvPr/>
        </p:nvSpPr>
        <p:spPr bwMode="auto">
          <a:xfrm>
            <a:off x="4714876" y="1357298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smtClean="0">
                <a:solidFill>
                  <a:srgbClr val="000000"/>
                </a:solidFill>
              </a:rPr>
              <a:t>225km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sp>
        <p:nvSpPr>
          <p:cNvPr id="109" name="Text Box 161"/>
          <p:cNvSpPr txBox="1">
            <a:spLocks noChangeArrowheads="1"/>
          </p:cNvSpPr>
          <p:nvPr/>
        </p:nvSpPr>
        <p:spPr bwMode="auto">
          <a:xfrm>
            <a:off x="4643438" y="1570026"/>
            <a:ext cx="857256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smtClean="0">
                <a:solidFill>
                  <a:srgbClr val="000000"/>
                </a:solidFill>
              </a:rPr>
              <a:t>100G*N (lambda)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cxnSp>
        <p:nvCxnSpPr>
          <p:cNvPr id="110" name="직선 연결선 109"/>
          <p:cNvCxnSpPr/>
          <p:nvPr/>
        </p:nvCxnSpPr>
        <p:spPr>
          <a:xfrm flipH="1">
            <a:off x="7000892" y="4245046"/>
            <a:ext cx="785818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flipH="1">
            <a:off x="7000892" y="4286256"/>
            <a:ext cx="785818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 flipH="1">
            <a:off x="7000892" y="4331598"/>
            <a:ext cx="785818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4493"/>
          <p:cNvSpPr>
            <a:spLocks noChangeArrowheads="1"/>
          </p:cNvSpPr>
          <p:nvPr/>
        </p:nvSpPr>
        <p:spPr bwMode="auto">
          <a:xfrm>
            <a:off x="7358082" y="4214818"/>
            <a:ext cx="71438" cy="142876"/>
          </a:xfrm>
          <a:prstGeom prst="ellipse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18" name="Rectangle 4513"/>
          <p:cNvSpPr>
            <a:spLocks noChangeArrowheads="1"/>
          </p:cNvSpPr>
          <p:nvPr/>
        </p:nvSpPr>
        <p:spPr bwMode="auto">
          <a:xfrm>
            <a:off x="7143768" y="4335023"/>
            <a:ext cx="6397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en-US" altLang="ko-KR" sz="600">
                <a:solidFill>
                  <a:srgbClr val="9933FF"/>
                </a:solidFill>
              </a:rPr>
              <a:t>1G x 12ea</a:t>
            </a:r>
          </a:p>
        </p:txBody>
      </p:sp>
      <p:cxnSp>
        <p:nvCxnSpPr>
          <p:cNvPr id="119" name="직선 연결선 118"/>
          <p:cNvCxnSpPr/>
          <p:nvPr/>
        </p:nvCxnSpPr>
        <p:spPr>
          <a:xfrm flipH="1">
            <a:off x="7286644" y="5786454"/>
            <a:ext cx="785818" cy="0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 flipH="1">
            <a:off x="7286644" y="5929330"/>
            <a:ext cx="785818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 Box 161"/>
          <p:cNvSpPr txBox="1">
            <a:spLocks noChangeArrowheads="1"/>
          </p:cNvSpPr>
          <p:nvPr/>
        </p:nvSpPr>
        <p:spPr bwMode="auto">
          <a:xfrm>
            <a:off x="7985910" y="5683202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smtClean="0">
                <a:solidFill>
                  <a:srgbClr val="000000"/>
                </a:solidFill>
              </a:rPr>
              <a:t>10GE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sp>
        <p:nvSpPr>
          <p:cNvPr id="122" name="Text Box 161"/>
          <p:cNvSpPr txBox="1">
            <a:spLocks noChangeArrowheads="1"/>
          </p:cNvSpPr>
          <p:nvPr/>
        </p:nvSpPr>
        <p:spPr bwMode="auto">
          <a:xfrm>
            <a:off x="7993467" y="5835602"/>
            <a:ext cx="66277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865" tIns="31433" rIns="62865" bIns="31433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700" b="1" dirty="0" smtClean="0">
                <a:solidFill>
                  <a:srgbClr val="000000"/>
                </a:solidFill>
              </a:rPr>
              <a:t>1GE</a:t>
            </a:r>
            <a:endParaRPr lang="en-US" altLang="ko-KR" sz="700" b="1" dirty="0">
              <a:solidFill>
                <a:srgbClr val="000000"/>
              </a:solidFill>
            </a:endParaRPr>
          </a:p>
        </p:txBody>
      </p:sp>
      <p:cxnSp>
        <p:nvCxnSpPr>
          <p:cNvPr id="124" name="직선 연결선 123"/>
          <p:cNvCxnSpPr/>
          <p:nvPr/>
        </p:nvCxnSpPr>
        <p:spPr>
          <a:xfrm>
            <a:off x="2857488" y="1000108"/>
            <a:ext cx="0" cy="492922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/>
          <p:cNvCxnSpPr/>
          <p:nvPr/>
        </p:nvCxnSpPr>
        <p:spPr>
          <a:xfrm>
            <a:off x="5929322" y="2357430"/>
            <a:ext cx="0" cy="350046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/>
          <p:nvPr/>
        </p:nvCxnSpPr>
        <p:spPr>
          <a:xfrm>
            <a:off x="4929190" y="857232"/>
            <a:ext cx="0" cy="150019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/>
          <p:cNvCxnSpPr/>
          <p:nvPr/>
        </p:nvCxnSpPr>
        <p:spPr>
          <a:xfrm>
            <a:off x="4929190" y="2357430"/>
            <a:ext cx="2928958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53"/>
          <p:cNvSpPr txBox="1">
            <a:spLocks noChangeArrowheads="1"/>
          </p:cNvSpPr>
          <p:nvPr/>
        </p:nvSpPr>
        <p:spPr bwMode="auto">
          <a:xfrm>
            <a:off x="4929190" y="2428868"/>
            <a:ext cx="78581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9pPr>
          </a:lstStyle>
          <a:p>
            <a:r>
              <a:rPr lang="en-US" altLang="ko-KR" sz="700" b="0" dirty="0">
                <a:latin typeface="Arial" pitchFamily="34" charset="0"/>
                <a:cs typeface="Arial" pitchFamily="34" charset="0"/>
              </a:rPr>
              <a:t>L2SS </a:t>
            </a:r>
            <a:r>
              <a:rPr lang="en-US" altLang="ko-KR" sz="700" b="0" dirty="0" smtClean="0">
                <a:latin typeface="Arial" pitchFamily="34" charset="0"/>
                <a:cs typeface="Arial" pitchFamily="34" charset="0"/>
              </a:rPr>
              <a:t>Card</a:t>
            </a:r>
            <a:endParaRPr lang="en-US" altLang="ko-KR" sz="7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" name="Picture 7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4942" y="2571744"/>
            <a:ext cx="147638" cy="442193"/>
          </a:xfrm>
          <a:prstGeom prst="rect">
            <a:avLst/>
          </a:prstGeom>
          <a:noFill/>
          <a:ln w="19050" algn="ctr">
            <a:noFill/>
            <a:prstDash val="sysDot"/>
            <a:miter lim="800000"/>
            <a:headEnd/>
            <a:tailEnd/>
          </a:ln>
        </p:spPr>
      </p:pic>
      <p:sp>
        <p:nvSpPr>
          <p:cNvPr id="135" name="TextBox 53"/>
          <p:cNvSpPr txBox="1">
            <a:spLocks noChangeArrowheads="1"/>
          </p:cNvSpPr>
          <p:nvPr/>
        </p:nvSpPr>
        <p:spPr bwMode="auto">
          <a:xfrm>
            <a:off x="6858016" y="2500306"/>
            <a:ext cx="78581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2286000" algn="l" defTabSz="914400" rtl="0" eaLnBrk="1" latinLnBrk="1" hangingPunct="1"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6pPr>
            <a:lvl7pPr marL="2743200" algn="l" defTabSz="914400" rtl="0" eaLnBrk="1" latinLnBrk="1" hangingPunct="1"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7pPr>
            <a:lvl8pPr marL="3200400" algn="l" defTabSz="914400" rtl="0" eaLnBrk="1" latinLnBrk="1" hangingPunct="1"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8pPr>
            <a:lvl9pPr marL="3657600" algn="l" defTabSz="914400" rtl="0" eaLnBrk="1" latinLnBrk="1" hangingPunct="1">
              <a:defRPr sz="1000" b="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9pPr>
          </a:lstStyle>
          <a:p>
            <a:r>
              <a:rPr lang="en-US" altLang="ko-KR" sz="700" b="0" dirty="0">
                <a:latin typeface="Arial" pitchFamily="34" charset="0"/>
                <a:cs typeface="Arial" pitchFamily="34" charset="0"/>
              </a:rPr>
              <a:t>L2SS </a:t>
            </a:r>
            <a:r>
              <a:rPr lang="en-US" altLang="ko-KR" sz="700" b="0" dirty="0" smtClean="0">
                <a:latin typeface="Arial" pitchFamily="34" charset="0"/>
                <a:cs typeface="Arial" pitchFamily="34" charset="0"/>
              </a:rPr>
              <a:t>Card</a:t>
            </a:r>
            <a:endParaRPr lang="en-US" altLang="ko-KR" sz="7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6" name="Picture 7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68" y="2643182"/>
            <a:ext cx="147638" cy="442193"/>
          </a:xfrm>
          <a:prstGeom prst="rect">
            <a:avLst/>
          </a:prstGeom>
          <a:noFill/>
          <a:ln w="19050" algn="ctr">
            <a:noFill/>
            <a:prstDash val="sysDot"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6100" y="4000504"/>
            <a:ext cx="529238" cy="428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" name="Picture 334" descr="pbb-pbt-plsb_ip-aware_corp_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4000504"/>
            <a:ext cx="45862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9382" y="150604"/>
            <a:ext cx="8121708" cy="428628"/>
          </a:xfrm>
        </p:spPr>
        <p:txBody>
          <a:bodyPr/>
          <a:lstStyle/>
          <a:p>
            <a:r>
              <a:rPr lang="en-US" altLang="ko-KR" sz="3200" b="1" dirty="0" err="1" smtClean="0">
                <a:latin typeface="Arial" pitchFamily="34" charset="0"/>
                <a:ea typeface="휴먼둥근헤드라인" pitchFamily="18" charset="-127"/>
                <a:cs typeface="Arial" pitchFamily="34" charset="0"/>
              </a:rPr>
              <a:t>KRLight</a:t>
            </a:r>
            <a:r>
              <a:rPr lang="en-US" altLang="ko-KR" sz="3200" b="1" dirty="0" smtClean="0">
                <a:latin typeface="Arial" pitchFamily="34" charset="0"/>
                <a:ea typeface="휴먼둥근헤드라인" pitchFamily="18" charset="-127"/>
                <a:cs typeface="Arial" pitchFamily="34" charset="0"/>
              </a:rPr>
              <a:t> Connectivity on GLORIAD-KR</a:t>
            </a:r>
            <a:endParaRPr lang="ko-KR" altLang="en-US" sz="3200" dirty="0"/>
          </a:p>
        </p:txBody>
      </p:sp>
      <p:sp>
        <p:nvSpPr>
          <p:cNvPr id="3" name="타원 2"/>
          <p:cNvSpPr/>
          <p:nvPr/>
        </p:nvSpPr>
        <p:spPr>
          <a:xfrm>
            <a:off x="4662201" y="2980992"/>
            <a:ext cx="1214446" cy="1143008"/>
          </a:xfrm>
          <a:prstGeom prst="ellipse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4" name="Picture 6" descr="krl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6229" y="3048440"/>
            <a:ext cx="909803" cy="46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9" descr="mainLogo-star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4813" y="1837984"/>
            <a:ext cx="928694" cy="29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2876251" y="2123736"/>
            <a:ext cx="645764" cy="253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sz="1200" dirty="0" smtClean="0">
                <a:latin typeface="Goudy Old Style" pitchFamily="18" charset="0"/>
                <a:ea typeface="맑은 고딕" pitchFamily="50" charset="-127"/>
              </a:rPr>
              <a:t>Chicago</a:t>
            </a:r>
            <a:endParaRPr kumimoji="0" lang="en-US" altLang="ko-KR" sz="1200" dirty="0">
              <a:latin typeface="Goudy Old Style" pitchFamily="18" charset="0"/>
              <a:ea typeface="맑은 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2733375" y="1695108"/>
            <a:ext cx="1000132" cy="785818"/>
          </a:xfrm>
          <a:prstGeom prst="ellipse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 rot="10800000">
            <a:off x="3662069" y="2409488"/>
            <a:ext cx="1000132" cy="785818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TextBox 16"/>
          <p:cNvSpPr txBox="1"/>
          <p:nvPr/>
        </p:nvSpPr>
        <p:spPr>
          <a:xfrm>
            <a:off x="2833122" y="2468386"/>
            <a:ext cx="18303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dirty="0" smtClean="0">
                <a:latin typeface="Verdana" pitchFamily="34" charset="0"/>
              </a:rPr>
              <a:t>2*1Gbit/s </a:t>
            </a:r>
          </a:p>
          <a:p>
            <a:r>
              <a:rPr lang="en-US" altLang="ko-KR" sz="900" dirty="0" smtClean="0">
                <a:latin typeface="Verdana" pitchFamily="34" charset="0"/>
              </a:rPr>
              <a:t>(up to 10Gbit/s)</a:t>
            </a:r>
            <a:endParaRPr lang="ko-KR" altLang="en-US" sz="900" dirty="0" smtClean="0">
              <a:latin typeface="Verdana" pitchFamily="34" charset="0"/>
            </a:endParaRPr>
          </a:p>
          <a:p>
            <a:endParaRPr lang="ko-KR" altLang="en-US" sz="900" dirty="0">
              <a:latin typeface="Verdana" pitchFamily="34" charset="0"/>
            </a:endParaRPr>
          </a:p>
        </p:txBody>
      </p:sp>
      <p:sp>
        <p:nvSpPr>
          <p:cNvPr id="10" name="구름 9"/>
          <p:cNvSpPr/>
          <p:nvPr/>
        </p:nvSpPr>
        <p:spPr>
          <a:xfrm>
            <a:off x="875987" y="1052166"/>
            <a:ext cx="1285884" cy="857256"/>
          </a:xfrm>
          <a:prstGeom prst="cloud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1" name="TextBox 17"/>
          <p:cNvSpPr txBox="1"/>
          <p:nvPr/>
        </p:nvSpPr>
        <p:spPr>
          <a:xfrm>
            <a:off x="703257" y="1177928"/>
            <a:ext cx="164307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dirty="0" smtClean="0">
                <a:latin typeface="Verdana" pitchFamily="34" charset="0"/>
              </a:rPr>
              <a:t>Internet2, </a:t>
            </a:r>
            <a:r>
              <a:rPr lang="en-US" altLang="ko-KR" sz="800" dirty="0" err="1" smtClean="0">
                <a:latin typeface="Verdana" pitchFamily="34" charset="0"/>
              </a:rPr>
              <a:t>ESnet</a:t>
            </a:r>
            <a:r>
              <a:rPr lang="en-US" altLang="ko-KR" sz="800" dirty="0" smtClean="0">
                <a:latin typeface="Verdana" pitchFamily="34" charset="0"/>
              </a:rPr>
              <a:t>, </a:t>
            </a:r>
          </a:p>
          <a:p>
            <a:pPr algn="ctr"/>
            <a:r>
              <a:rPr lang="en-US" altLang="ko-KR" sz="800" dirty="0" err="1" smtClean="0">
                <a:latin typeface="Verdana" pitchFamily="34" charset="0"/>
              </a:rPr>
              <a:t>ASGCnet</a:t>
            </a:r>
            <a:r>
              <a:rPr lang="en-US" altLang="ko-KR" sz="800" dirty="0" smtClean="0">
                <a:latin typeface="Verdana" pitchFamily="34" charset="0"/>
              </a:rPr>
              <a:t> , CERN, </a:t>
            </a:r>
            <a:br>
              <a:rPr lang="en-US" altLang="ko-KR" sz="800" dirty="0" smtClean="0">
                <a:latin typeface="Verdana" pitchFamily="34" charset="0"/>
              </a:rPr>
            </a:br>
            <a:r>
              <a:rPr lang="en-US" altLang="ko-KR" sz="800" dirty="0" smtClean="0">
                <a:latin typeface="Verdana" pitchFamily="34" charset="0"/>
              </a:rPr>
              <a:t>MREN,  TWAREN,</a:t>
            </a:r>
          </a:p>
          <a:p>
            <a:pPr algn="ctr"/>
            <a:r>
              <a:rPr lang="en-US" altLang="ko-KR" sz="800" dirty="0" smtClean="0">
                <a:latin typeface="Verdana" pitchFamily="34" charset="0"/>
              </a:rPr>
              <a:t>GLORIAD-US </a:t>
            </a:r>
            <a:endParaRPr lang="ko-KR" altLang="en-US" sz="800" dirty="0">
              <a:latin typeface="Verdana" pitchFamily="34" charset="0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 rot="10800000">
            <a:off x="2147584" y="1666533"/>
            <a:ext cx="571504" cy="214314"/>
          </a:xfrm>
          <a:prstGeom prst="line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직선 연결선 12"/>
          <p:cNvCxnSpPr/>
          <p:nvPr/>
        </p:nvCxnSpPr>
        <p:spPr>
          <a:xfrm rot="10800000">
            <a:off x="3090565" y="3552496"/>
            <a:ext cx="1500198" cy="71438"/>
          </a:xfrm>
          <a:prstGeom prst="line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4" name="그룹 13"/>
          <p:cNvGrpSpPr/>
          <p:nvPr/>
        </p:nvGrpSpPr>
        <p:grpSpPr>
          <a:xfrm>
            <a:off x="2018995" y="3123868"/>
            <a:ext cx="1000132" cy="785818"/>
            <a:chOff x="1071538" y="2857496"/>
            <a:chExt cx="1000132" cy="785818"/>
          </a:xfrm>
        </p:grpSpPr>
        <p:pic>
          <p:nvPicPr>
            <p:cNvPr id="15" name="Picture 28" descr="pacific-wave-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14703" y="2965508"/>
              <a:ext cx="523890" cy="431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1285852" y="3288974"/>
              <a:ext cx="587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en-US" altLang="ko-KR" sz="1200" dirty="0" smtClean="0">
                  <a:latin typeface="Goudy Old Style" pitchFamily="18" charset="0"/>
                  <a:ea typeface="맑은 고딕" pitchFamily="50" charset="-127"/>
                </a:rPr>
                <a:t>Seattle</a:t>
              </a:r>
              <a:endParaRPr kumimoji="0" lang="en-US" altLang="ko-KR" sz="1200" dirty="0">
                <a:latin typeface="Goudy Old Style" pitchFamily="18" charset="0"/>
                <a:ea typeface="맑은 고딕" pitchFamily="50" charset="-127"/>
              </a:endParaRPr>
            </a:p>
          </p:txBody>
        </p:sp>
        <p:sp>
          <p:nvSpPr>
            <p:cNvPr id="17" name="타원 16"/>
            <p:cNvSpPr/>
            <p:nvPr/>
          </p:nvSpPr>
          <p:spPr>
            <a:xfrm>
              <a:off x="1071538" y="2857496"/>
              <a:ext cx="1000132" cy="785818"/>
            </a:xfrm>
            <a:prstGeom prst="ellipse">
              <a:avLst/>
            </a:prstGeom>
            <a:noFill/>
            <a:ln w="317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18" name="구름 17"/>
          <p:cNvSpPr/>
          <p:nvPr/>
        </p:nvSpPr>
        <p:spPr>
          <a:xfrm>
            <a:off x="660533" y="2260342"/>
            <a:ext cx="1285884" cy="857256"/>
          </a:xfrm>
          <a:prstGeom prst="cloud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9" name="TextBox 51"/>
          <p:cNvSpPr txBox="1"/>
          <p:nvPr/>
        </p:nvSpPr>
        <p:spPr>
          <a:xfrm>
            <a:off x="487018" y="2331780"/>
            <a:ext cx="1643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dirty="0" smtClean="0">
                <a:latin typeface="Verdana" pitchFamily="34" charset="0"/>
              </a:rPr>
              <a:t>CA*net4, Internet2,</a:t>
            </a:r>
          </a:p>
          <a:p>
            <a:pPr algn="ctr"/>
            <a:r>
              <a:rPr lang="en-US" altLang="ko-KR" sz="800" dirty="0" smtClean="0">
                <a:latin typeface="Verdana" pitchFamily="34" charset="0"/>
              </a:rPr>
              <a:t>PNWGP, CENIC</a:t>
            </a:r>
          </a:p>
          <a:p>
            <a:pPr algn="ctr"/>
            <a:r>
              <a:rPr lang="en-US" altLang="ko-KR" sz="800" dirty="0" err="1" smtClean="0">
                <a:latin typeface="Verdana" pitchFamily="34" charset="0"/>
              </a:rPr>
              <a:t>UltraLight</a:t>
            </a:r>
            <a:r>
              <a:rPr lang="en-US" altLang="ko-KR" sz="800" dirty="0" smtClean="0">
                <a:latin typeface="Verdana" pitchFamily="34" charset="0"/>
              </a:rPr>
              <a:t>,  </a:t>
            </a:r>
            <a:r>
              <a:rPr lang="en-US" altLang="ko-KR" sz="800" dirty="0" err="1" smtClean="0">
                <a:latin typeface="Verdana" pitchFamily="34" charset="0"/>
              </a:rPr>
              <a:t>Esnet</a:t>
            </a:r>
            <a:r>
              <a:rPr lang="en-US" altLang="ko-KR" sz="800" dirty="0" smtClean="0">
                <a:latin typeface="Verdana" pitchFamily="34" charset="0"/>
              </a:rPr>
              <a:t>,</a:t>
            </a:r>
          </a:p>
          <a:p>
            <a:pPr algn="ctr"/>
            <a:r>
              <a:rPr lang="en-US" altLang="ko-KR" sz="800" dirty="0" smtClean="0">
                <a:latin typeface="Verdana" pitchFamily="34" charset="0"/>
              </a:rPr>
              <a:t>AARNET, NLR</a:t>
            </a:r>
          </a:p>
          <a:p>
            <a:pPr algn="ctr"/>
            <a:r>
              <a:rPr lang="en-US" altLang="ko-KR" sz="800" dirty="0" smtClean="0">
                <a:latin typeface="Verdana" pitchFamily="34" charset="0"/>
              </a:rPr>
              <a:t>KAREN</a:t>
            </a:r>
            <a:endParaRPr lang="ko-KR" altLang="en-US" sz="800" dirty="0">
              <a:latin typeface="Verdana" pitchFamily="34" charset="0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 rot="10800000">
            <a:off x="1803542" y="2974722"/>
            <a:ext cx="339661" cy="213744"/>
          </a:xfrm>
          <a:prstGeom prst="line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TextBox 55"/>
          <p:cNvSpPr txBox="1"/>
          <p:nvPr/>
        </p:nvSpPr>
        <p:spPr>
          <a:xfrm>
            <a:off x="2897720" y="3195306"/>
            <a:ext cx="928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dirty="0" smtClean="0">
                <a:latin typeface="Verdana" pitchFamily="34" charset="0"/>
              </a:rPr>
              <a:t>10Gbit/s</a:t>
            </a:r>
            <a:endParaRPr lang="ko-KR" altLang="en-US" sz="900" dirty="0">
              <a:latin typeface="Verdana" pitchFamily="34" charset="0"/>
            </a:endParaRPr>
          </a:p>
        </p:txBody>
      </p:sp>
      <p:pic>
        <p:nvPicPr>
          <p:cNvPr id="22" name="그림 21" descr="CANARIE_bilingual_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7512" y="1147361"/>
            <a:ext cx="494424" cy="463769"/>
          </a:xfrm>
          <a:prstGeom prst="rect">
            <a:avLst/>
          </a:prstGeom>
        </p:spPr>
      </p:pic>
      <p:cxnSp>
        <p:nvCxnSpPr>
          <p:cNvPr id="23" name="직선 연결선 22"/>
          <p:cNvCxnSpPr/>
          <p:nvPr/>
        </p:nvCxnSpPr>
        <p:spPr>
          <a:xfrm rot="16200000" flipV="1">
            <a:off x="4269292" y="2230893"/>
            <a:ext cx="1143008" cy="357190"/>
          </a:xfrm>
          <a:prstGeom prst="line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TextBox 60"/>
          <p:cNvSpPr txBox="1"/>
          <p:nvPr/>
        </p:nvSpPr>
        <p:spPr>
          <a:xfrm>
            <a:off x="4662201" y="1766546"/>
            <a:ext cx="928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dirty="0" smtClean="0">
                <a:latin typeface="Verdana" pitchFamily="34" charset="0"/>
              </a:rPr>
              <a:t>10Gbit/s</a:t>
            </a:r>
            <a:endParaRPr lang="ko-KR" altLang="en-US" sz="900" dirty="0">
              <a:latin typeface="Verdana" pitchFamily="34" charset="0"/>
            </a:endParaRPr>
          </a:p>
        </p:txBody>
      </p:sp>
      <p:pic>
        <p:nvPicPr>
          <p:cNvPr id="25" name="그림 24" descr="newswire_log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8085" y="1367728"/>
            <a:ext cx="678056" cy="142876"/>
          </a:xfrm>
          <a:prstGeom prst="rect">
            <a:avLst/>
          </a:prstGeom>
        </p:spPr>
      </p:pic>
      <p:sp>
        <p:nvSpPr>
          <p:cNvPr id="26" name="TextBox 62"/>
          <p:cNvSpPr txBox="1"/>
          <p:nvPr/>
        </p:nvSpPr>
        <p:spPr>
          <a:xfrm>
            <a:off x="6059701" y="1478697"/>
            <a:ext cx="500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latin typeface="Verdana" pitchFamily="34" charset="0"/>
              </a:rPr>
              <a:t>-US</a:t>
            </a:r>
            <a:endParaRPr lang="ko-KR" altLang="en-US" sz="1000" b="1" dirty="0" smtClean="0">
              <a:latin typeface="Verdana" pitchFamily="34" charset="0"/>
            </a:endParaRPr>
          </a:p>
        </p:txBody>
      </p:sp>
      <p:cxnSp>
        <p:nvCxnSpPr>
          <p:cNvPr id="27" name="직선 연결선 26"/>
          <p:cNvCxnSpPr/>
          <p:nvPr/>
        </p:nvCxnSpPr>
        <p:spPr>
          <a:xfrm rot="5400000" flipH="1" flipV="1">
            <a:off x="5305143" y="2123736"/>
            <a:ext cx="1071570" cy="642942"/>
          </a:xfrm>
          <a:prstGeom prst="line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67"/>
          <p:cNvSpPr txBox="1"/>
          <p:nvPr/>
        </p:nvSpPr>
        <p:spPr>
          <a:xfrm>
            <a:off x="6162399" y="1909422"/>
            <a:ext cx="928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dirty="0" smtClean="0">
                <a:latin typeface="Verdana" pitchFamily="34" charset="0"/>
              </a:rPr>
              <a:t>10Gbit/s</a:t>
            </a:r>
            <a:endParaRPr lang="ko-KR" altLang="en-US" sz="900" dirty="0">
              <a:latin typeface="Verdana" pitchFamily="34" charset="0"/>
            </a:endParaRPr>
          </a:p>
        </p:txBody>
      </p:sp>
      <p:pic>
        <p:nvPicPr>
          <p:cNvPr id="29" name="그림 28" descr="200px-HKU_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66611" y="1648218"/>
            <a:ext cx="428628" cy="484349"/>
          </a:xfrm>
          <a:prstGeom prst="rect">
            <a:avLst/>
          </a:prstGeom>
        </p:spPr>
      </p:pic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7238227" y="2067928"/>
            <a:ext cx="11945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dirty="0" smtClean="0">
                <a:latin typeface="Verdana" pitchFamily="34" charset="0"/>
                <a:ea typeface="굴림" charset="-127"/>
              </a:rPr>
              <a:t>Univ. of Hong Kong</a:t>
            </a:r>
            <a:endParaRPr lang="en-US" altLang="ko-KR" sz="800" dirty="0">
              <a:latin typeface="Verdana" pitchFamily="34" charset="0"/>
              <a:ea typeface="굴림" charset="-127"/>
            </a:endParaRPr>
          </a:p>
        </p:txBody>
      </p:sp>
      <p:cxnSp>
        <p:nvCxnSpPr>
          <p:cNvPr id="31" name="직선 연결선 30"/>
          <p:cNvCxnSpPr/>
          <p:nvPr/>
        </p:nvCxnSpPr>
        <p:spPr>
          <a:xfrm flipV="1">
            <a:off x="5876647" y="2266612"/>
            <a:ext cx="1500198" cy="1000132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TextBox 77"/>
          <p:cNvSpPr txBox="1"/>
          <p:nvPr/>
        </p:nvSpPr>
        <p:spPr>
          <a:xfrm>
            <a:off x="7162531" y="2409488"/>
            <a:ext cx="928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dirty="0" smtClean="0">
                <a:latin typeface="Verdana" pitchFamily="34" charset="0"/>
              </a:rPr>
              <a:t>1Gbit/s</a:t>
            </a:r>
            <a:endParaRPr lang="ko-KR" altLang="en-US" sz="900" dirty="0">
              <a:latin typeface="Verdana" pitchFamily="34" charset="0"/>
            </a:endParaRPr>
          </a:p>
        </p:txBody>
      </p:sp>
      <p:pic>
        <p:nvPicPr>
          <p:cNvPr id="33" name="Picture 69" descr="cerne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84136" y="3267314"/>
            <a:ext cx="702216" cy="30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7938280" y="3555346"/>
            <a:ext cx="5966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dirty="0" smtClean="0">
                <a:latin typeface="Verdana" pitchFamily="34" charset="0"/>
                <a:ea typeface="굴림" charset="-127"/>
              </a:rPr>
              <a:t>CERNET</a:t>
            </a:r>
            <a:endParaRPr lang="en-US" altLang="ko-KR" sz="800" dirty="0">
              <a:latin typeface="Verdana" pitchFamily="34" charset="0"/>
              <a:ea typeface="굴림" charset="-127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 flipV="1">
            <a:off x="5948085" y="3552496"/>
            <a:ext cx="1714512" cy="71438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TextBox 82"/>
          <p:cNvSpPr txBox="1"/>
          <p:nvPr/>
        </p:nvSpPr>
        <p:spPr>
          <a:xfrm>
            <a:off x="7290208" y="3123298"/>
            <a:ext cx="928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dirty="0" smtClean="0">
                <a:latin typeface="Verdana" pitchFamily="34" charset="0"/>
              </a:rPr>
              <a:t>1Gbit/s</a:t>
            </a:r>
            <a:endParaRPr lang="ko-KR" altLang="en-US" sz="900" dirty="0">
              <a:latin typeface="Verdana" pitchFamily="34" charset="0"/>
            </a:endParaRPr>
          </a:p>
        </p:txBody>
      </p:sp>
      <p:cxnSp>
        <p:nvCxnSpPr>
          <p:cNvPr id="37" name="직선 연결선 36"/>
          <p:cNvCxnSpPr/>
          <p:nvPr/>
        </p:nvCxnSpPr>
        <p:spPr>
          <a:xfrm>
            <a:off x="5805209" y="3981124"/>
            <a:ext cx="1857388" cy="857256"/>
          </a:xfrm>
          <a:prstGeom prst="line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8" name="그림 37" descr="logo_s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63386" y="4838380"/>
            <a:ext cx="822966" cy="214314"/>
          </a:xfrm>
          <a:prstGeom prst="rect">
            <a:avLst/>
          </a:prstGeom>
        </p:spPr>
      </p:pic>
      <p:sp>
        <p:nvSpPr>
          <p:cNvPr id="39" name="Text Box 29"/>
          <p:cNvSpPr txBox="1">
            <a:spLocks noChangeArrowheads="1"/>
          </p:cNvSpPr>
          <p:nvPr/>
        </p:nvSpPr>
        <p:spPr bwMode="auto">
          <a:xfrm>
            <a:off x="7866272" y="5016992"/>
            <a:ext cx="6319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dirty="0" smtClean="0">
                <a:latin typeface="Verdana" pitchFamily="34" charset="0"/>
                <a:ea typeface="굴림" charset="-127"/>
              </a:rPr>
              <a:t>CSTNET</a:t>
            </a:r>
          </a:p>
          <a:p>
            <a:pPr algn="ctr"/>
            <a:r>
              <a:rPr lang="en-US" altLang="ko-KR" sz="800" dirty="0" smtClean="0">
                <a:latin typeface="Verdana" pitchFamily="34" charset="0"/>
                <a:ea typeface="굴림" charset="-127"/>
              </a:rPr>
              <a:t>(HKOEP)</a:t>
            </a:r>
            <a:endParaRPr lang="en-US" altLang="ko-KR" sz="800" dirty="0">
              <a:latin typeface="Verdana" pitchFamily="34" charset="0"/>
              <a:ea typeface="굴림" charset="-127"/>
            </a:endParaRPr>
          </a:p>
        </p:txBody>
      </p:sp>
      <p:sp>
        <p:nvSpPr>
          <p:cNvPr id="40" name="TextBox 89"/>
          <p:cNvSpPr txBox="1"/>
          <p:nvPr/>
        </p:nvSpPr>
        <p:spPr>
          <a:xfrm>
            <a:off x="7218200" y="4412602"/>
            <a:ext cx="15497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dirty="0" smtClean="0">
                <a:latin typeface="Verdana" pitchFamily="34" charset="0"/>
              </a:rPr>
              <a:t>1Gbit/s (up to 10Gbit/s)</a:t>
            </a:r>
            <a:endParaRPr lang="ko-KR" altLang="en-US" sz="900" dirty="0">
              <a:latin typeface="Verdana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5341" y="5624198"/>
            <a:ext cx="642942" cy="2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59"/>
          <p:cNvSpPr txBox="1">
            <a:spLocks noChangeArrowheads="1"/>
          </p:cNvSpPr>
          <p:nvPr/>
        </p:nvSpPr>
        <p:spPr bwMode="auto">
          <a:xfrm>
            <a:off x="6805341" y="5838512"/>
            <a:ext cx="5806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dirty="0" smtClean="0">
                <a:latin typeface="Verdana" pitchFamily="34" charset="0"/>
                <a:ea typeface="굴림" charset="-127"/>
              </a:rPr>
              <a:t>Google </a:t>
            </a:r>
          </a:p>
          <a:p>
            <a:pPr algn="ctr"/>
            <a:r>
              <a:rPr lang="en-US" altLang="ko-KR" sz="800" dirty="0" smtClean="0">
                <a:latin typeface="Verdana" pitchFamily="34" charset="0"/>
                <a:ea typeface="굴림" charset="-127"/>
              </a:rPr>
              <a:t>(IPv6)</a:t>
            </a:r>
            <a:endParaRPr lang="en-US" altLang="ko-KR" sz="800" dirty="0">
              <a:latin typeface="Verdana" pitchFamily="34" charset="0"/>
              <a:ea typeface="굴림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 rot="16200000" flipH="1">
            <a:off x="5519457" y="4195438"/>
            <a:ext cx="1357322" cy="1214446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TextBox 95"/>
          <p:cNvSpPr txBox="1"/>
          <p:nvPr/>
        </p:nvSpPr>
        <p:spPr>
          <a:xfrm>
            <a:off x="6721554" y="5196722"/>
            <a:ext cx="928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dirty="0" smtClean="0">
                <a:latin typeface="Verdana" pitchFamily="34" charset="0"/>
              </a:rPr>
              <a:t>1Gbit/s</a:t>
            </a:r>
            <a:endParaRPr lang="ko-KR" altLang="en-US" sz="900" dirty="0">
              <a:latin typeface="Verdana" pitchFamily="34" charset="0"/>
            </a:endParaRPr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3359551" y="6003618"/>
            <a:ext cx="4780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dirty="0" smtClean="0">
                <a:latin typeface="Verdana" pitchFamily="34" charset="0"/>
                <a:ea typeface="굴림" charset="-127"/>
              </a:rPr>
              <a:t>ASGC</a:t>
            </a:r>
            <a:endParaRPr lang="en-US" altLang="ko-KR" sz="800" dirty="0">
              <a:latin typeface="Verdana" pitchFamily="34" charset="0"/>
              <a:ea typeface="굴림" charset="-127"/>
            </a:endParaRPr>
          </a:p>
        </p:txBody>
      </p:sp>
      <p:cxnSp>
        <p:nvCxnSpPr>
          <p:cNvPr id="46" name="직선 연결선 45"/>
          <p:cNvCxnSpPr/>
          <p:nvPr/>
        </p:nvCxnSpPr>
        <p:spPr>
          <a:xfrm rot="5400000">
            <a:off x="3662069" y="4266876"/>
            <a:ext cx="1428760" cy="1000132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7" name="TextBox 102"/>
          <p:cNvSpPr txBox="1"/>
          <p:nvPr/>
        </p:nvSpPr>
        <p:spPr>
          <a:xfrm>
            <a:off x="3947821" y="5338446"/>
            <a:ext cx="928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dirty="0" smtClean="0">
                <a:latin typeface="Verdana" pitchFamily="34" charset="0"/>
              </a:rPr>
              <a:t>1Gbit/s</a:t>
            </a:r>
            <a:endParaRPr lang="ko-KR" altLang="en-US" sz="900" dirty="0">
              <a:latin typeface="Verdana" pitchFamily="34" charset="0"/>
            </a:endParaRPr>
          </a:p>
        </p:txBody>
      </p:sp>
      <p:pic>
        <p:nvPicPr>
          <p:cNvPr id="48" name="그림 47" descr="KREONET BI_01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90829" y="5967439"/>
            <a:ext cx="714380" cy="22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 Box 29"/>
          <p:cNvSpPr txBox="1">
            <a:spLocks noChangeArrowheads="1"/>
          </p:cNvSpPr>
          <p:nvPr/>
        </p:nvSpPr>
        <p:spPr bwMode="auto">
          <a:xfrm>
            <a:off x="5090829" y="6194572"/>
            <a:ext cx="71526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dirty="0" smtClean="0">
                <a:latin typeface="Verdana" pitchFamily="34" charset="0"/>
                <a:ea typeface="굴림" charset="-127"/>
              </a:rPr>
              <a:t>KREONet2</a:t>
            </a:r>
            <a:endParaRPr lang="en-US" altLang="ko-KR" sz="800" dirty="0">
              <a:latin typeface="Verdana" pitchFamily="34" charset="0"/>
              <a:ea typeface="굴림" charset="-127"/>
            </a:endParaRPr>
          </a:p>
        </p:txBody>
      </p:sp>
      <p:cxnSp>
        <p:nvCxnSpPr>
          <p:cNvPr id="50" name="직선 연결선 49"/>
          <p:cNvCxnSpPr/>
          <p:nvPr/>
        </p:nvCxnSpPr>
        <p:spPr>
          <a:xfrm rot="16200000" flipH="1">
            <a:off x="4555838" y="4874893"/>
            <a:ext cx="1499404" cy="142082"/>
          </a:xfrm>
          <a:prstGeom prst="line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직선 연결선 50"/>
          <p:cNvCxnSpPr/>
          <p:nvPr/>
        </p:nvCxnSpPr>
        <p:spPr>
          <a:xfrm rot="16200000" flipH="1">
            <a:off x="4627276" y="4874893"/>
            <a:ext cx="1500198" cy="141288"/>
          </a:xfrm>
          <a:prstGeom prst="line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TextBox 117"/>
          <p:cNvSpPr txBox="1"/>
          <p:nvPr/>
        </p:nvSpPr>
        <p:spPr>
          <a:xfrm>
            <a:off x="5448019" y="5499562"/>
            <a:ext cx="928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dirty="0" smtClean="0">
                <a:latin typeface="Verdana" pitchFamily="34" charset="0"/>
              </a:rPr>
              <a:t>2*10Gbps</a:t>
            </a:r>
            <a:endParaRPr lang="ko-KR" altLang="en-US" sz="900" dirty="0">
              <a:latin typeface="Verdana" pitchFamily="34" charset="0"/>
            </a:endParaRPr>
          </a:p>
        </p:txBody>
      </p:sp>
      <p:sp>
        <p:nvSpPr>
          <p:cNvPr id="53" name="TextBox 118"/>
          <p:cNvSpPr txBox="1"/>
          <p:nvPr/>
        </p:nvSpPr>
        <p:spPr>
          <a:xfrm>
            <a:off x="2572829" y="4635466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dirty="0" smtClean="0">
                <a:latin typeface="Verdana" pitchFamily="34" charset="0"/>
              </a:rPr>
              <a:t>HKIX</a:t>
            </a:r>
            <a:endParaRPr lang="ko-KR" altLang="en-US" sz="1200" b="1" dirty="0" smtClean="0">
              <a:latin typeface="Verdana" pitchFamily="34" charset="0"/>
            </a:endParaRPr>
          </a:p>
        </p:txBody>
      </p:sp>
      <p:cxnSp>
        <p:nvCxnSpPr>
          <p:cNvPr id="54" name="직선 연결선 53"/>
          <p:cNvCxnSpPr/>
          <p:nvPr/>
        </p:nvCxnSpPr>
        <p:spPr>
          <a:xfrm rot="10800000" flipV="1">
            <a:off x="3376317" y="3838248"/>
            <a:ext cx="1285884" cy="857256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" name="TextBox 122"/>
          <p:cNvSpPr txBox="1"/>
          <p:nvPr/>
        </p:nvSpPr>
        <p:spPr>
          <a:xfrm>
            <a:off x="3049146" y="4347434"/>
            <a:ext cx="928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dirty="0" smtClean="0">
                <a:latin typeface="Verdana" pitchFamily="34" charset="0"/>
              </a:rPr>
              <a:t>1Gbit/s</a:t>
            </a:r>
            <a:endParaRPr lang="ko-KR" altLang="en-US" sz="900" dirty="0">
              <a:latin typeface="Verdana" pitchFamily="34" charset="0"/>
            </a:endParaRPr>
          </a:p>
        </p:txBody>
      </p:sp>
      <p:grpSp>
        <p:nvGrpSpPr>
          <p:cNvPr id="56" name="그룹 55"/>
          <p:cNvGrpSpPr/>
          <p:nvPr/>
        </p:nvGrpSpPr>
        <p:grpSpPr>
          <a:xfrm>
            <a:off x="376062" y="4059402"/>
            <a:ext cx="1643074" cy="857256"/>
            <a:chOff x="212334" y="5214950"/>
            <a:chExt cx="1643074" cy="857256"/>
          </a:xfrm>
        </p:grpSpPr>
        <p:sp>
          <p:nvSpPr>
            <p:cNvPr id="57" name="구름 56"/>
            <p:cNvSpPr/>
            <p:nvPr/>
          </p:nvSpPr>
          <p:spPr>
            <a:xfrm>
              <a:off x="428596" y="5214950"/>
              <a:ext cx="1285884" cy="857256"/>
            </a:xfrm>
            <a:prstGeom prst="cloud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58" name="TextBox 125"/>
            <p:cNvSpPr txBox="1"/>
            <p:nvPr/>
          </p:nvSpPr>
          <p:spPr>
            <a:xfrm>
              <a:off x="212334" y="5397496"/>
              <a:ext cx="164307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800" dirty="0" smtClean="0">
                  <a:latin typeface="Verdana" pitchFamily="34" charset="0"/>
                </a:rPr>
                <a:t>CUHK, HARNET</a:t>
              </a:r>
            </a:p>
            <a:p>
              <a:pPr algn="ctr"/>
              <a:r>
                <a:rPr lang="en-US" altLang="ko-KR" sz="800" dirty="0" smtClean="0">
                  <a:latin typeface="Verdana" pitchFamily="34" charset="0"/>
                </a:rPr>
                <a:t>APAN-JP,  Microsoft,</a:t>
              </a:r>
            </a:p>
            <a:p>
              <a:pPr algn="ctr"/>
              <a:r>
                <a:rPr lang="en-US" altLang="ko-KR" sz="800" dirty="0" err="1" smtClean="0">
                  <a:latin typeface="Verdana" pitchFamily="34" charset="0"/>
                </a:rPr>
                <a:t>ASNet</a:t>
              </a:r>
              <a:r>
                <a:rPr lang="en-US" altLang="ko-KR" sz="800" dirty="0" smtClean="0">
                  <a:latin typeface="Verdana" pitchFamily="34" charset="0"/>
                </a:rPr>
                <a:t>, NUS, </a:t>
              </a:r>
              <a:r>
                <a:rPr lang="en-US" altLang="ko-KR" sz="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rPr>
                <a:t>JGN-X</a:t>
              </a:r>
              <a:r>
                <a:rPr lang="en-US" altLang="ko-KR" sz="800" dirty="0" smtClean="0">
                  <a:latin typeface="Verdana" pitchFamily="34" charset="0"/>
                </a:rPr>
                <a:t> …</a:t>
              </a:r>
              <a:endParaRPr lang="ko-KR" altLang="en-US" sz="800" dirty="0">
                <a:latin typeface="Verdana" pitchFamily="34" charset="0"/>
              </a:endParaRPr>
            </a:p>
          </p:txBody>
        </p:sp>
      </p:grpSp>
      <p:cxnSp>
        <p:nvCxnSpPr>
          <p:cNvPr id="59" name="직선 연결선 58"/>
          <p:cNvCxnSpPr/>
          <p:nvPr/>
        </p:nvCxnSpPr>
        <p:spPr>
          <a:xfrm>
            <a:off x="1949144" y="4516605"/>
            <a:ext cx="441100" cy="147436"/>
          </a:xfrm>
          <a:prstGeom prst="line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0" name="Text Box 29"/>
          <p:cNvSpPr txBox="1">
            <a:spLocks noChangeArrowheads="1"/>
          </p:cNvSpPr>
          <p:nvPr/>
        </p:nvSpPr>
        <p:spPr bwMode="auto">
          <a:xfrm>
            <a:off x="2465672" y="4855683"/>
            <a:ext cx="8902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sz="1200" dirty="0" smtClean="0">
                <a:latin typeface="Goudy Old Style" pitchFamily="18" charset="0"/>
                <a:ea typeface="맑은 고딕" pitchFamily="50" charset="-127"/>
              </a:rPr>
              <a:t>Hong Kong</a:t>
            </a:r>
            <a:endParaRPr kumimoji="0" lang="en-US" altLang="ko-KR" sz="1200" dirty="0">
              <a:latin typeface="Goudy Old Style" pitchFamily="18" charset="0"/>
              <a:ea typeface="맑은 고딕" pitchFamily="50" charset="-127"/>
            </a:endParaRPr>
          </a:p>
        </p:txBody>
      </p:sp>
      <p:sp>
        <p:nvSpPr>
          <p:cNvPr id="61" name="구름 60"/>
          <p:cNvSpPr/>
          <p:nvPr/>
        </p:nvSpPr>
        <p:spPr>
          <a:xfrm>
            <a:off x="4888898" y="5715586"/>
            <a:ext cx="1070728" cy="785248"/>
          </a:xfrm>
          <a:prstGeom prst="cloud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2" name="구름 61"/>
          <p:cNvSpPr/>
          <p:nvPr/>
        </p:nvSpPr>
        <p:spPr>
          <a:xfrm>
            <a:off x="6553628" y="5480764"/>
            <a:ext cx="1070728" cy="785248"/>
          </a:xfrm>
          <a:prstGeom prst="cloud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3" name="구름 62"/>
          <p:cNvSpPr/>
          <p:nvPr/>
        </p:nvSpPr>
        <p:spPr>
          <a:xfrm>
            <a:off x="3016690" y="5499562"/>
            <a:ext cx="1070728" cy="785248"/>
          </a:xfrm>
          <a:prstGeom prst="cloud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4" name="구름 63"/>
          <p:cNvSpPr/>
          <p:nvPr/>
        </p:nvSpPr>
        <p:spPr>
          <a:xfrm>
            <a:off x="7218792" y="1556214"/>
            <a:ext cx="1070728" cy="785248"/>
          </a:xfrm>
          <a:prstGeom prst="cloud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5" name="구름 64"/>
          <p:cNvSpPr/>
          <p:nvPr/>
        </p:nvSpPr>
        <p:spPr>
          <a:xfrm>
            <a:off x="7697210" y="3093070"/>
            <a:ext cx="1070728" cy="785248"/>
          </a:xfrm>
          <a:prstGeom prst="cloud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6" name="구름 65"/>
          <p:cNvSpPr/>
          <p:nvPr/>
        </p:nvSpPr>
        <p:spPr>
          <a:xfrm>
            <a:off x="5752994" y="1107074"/>
            <a:ext cx="1070728" cy="785248"/>
          </a:xfrm>
          <a:prstGeom prst="cloud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7" name="구름 66"/>
          <p:cNvSpPr/>
          <p:nvPr/>
        </p:nvSpPr>
        <p:spPr>
          <a:xfrm>
            <a:off x="4059025" y="963058"/>
            <a:ext cx="1070728" cy="785248"/>
          </a:xfrm>
          <a:prstGeom prst="cloud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4775882" y="3642956"/>
            <a:ext cx="97975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err="1" smtClean="0">
                <a:latin typeface="Verdana" pitchFamily="34" charset="0"/>
              </a:rPr>
              <a:t>Daejeon</a:t>
            </a:r>
            <a:r>
              <a:rPr lang="en-US" altLang="ko-KR" sz="800" b="1" dirty="0" smtClean="0">
                <a:latin typeface="Verdana" pitchFamily="34" charset="0"/>
              </a:rPr>
              <a:t>, KR</a:t>
            </a:r>
          </a:p>
          <a:p>
            <a:pPr algn="ctr"/>
            <a:r>
              <a:rPr lang="en-US" altLang="ko-KR" sz="800" dirty="0" smtClean="0">
                <a:latin typeface="Verdana" pitchFamily="34" charset="0"/>
                <a:ea typeface="굴림" charset="-127"/>
              </a:rPr>
              <a:t>Hong Kong, CN</a:t>
            </a:r>
          </a:p>
          <a:p>
            <a:pPr algn="ctr"/>
            <a:r>
              <a:rPr lang="en-US" altLang="ko-KR" sz="800" dirty="0" smtClean="0">
                <a:latin typeface="Verdana" pitchFamily="34" charset="0"/>
              </a:rPr>
              <a:t>Seattle, US</a:t>
            </a:r>
            <a:endParaRPr lang="en-US" altLang="ko-KR" sz="800" dirty="0">
              <a:latin typeface="Verdana" pitchFamily="34" charset="0"/>
              <a:ea typeface="굴림" charset="-127"/>
            </a:endParaRPr>
          </a:p>
        </p:txBody>
      </p:sp>
      <p:sp>
        <p:nvSpPr>
          <p:cNvPr id="69" name="타원 68"/>
          <p:cNvSpPr/>
          <p:nvPr/>
        </p:nvSpPr>
        <p:spPr>
          <a:xfrm>
            <a:off x="7696618" y="4635466"/>
            <a:ext cx="1000132" cy="785818"/>
          </a:xfrm>
          <a:prstGeom prst="ellipse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 rot="155701">
            <a:off x="3419908" y="3221051"/>
            <a:ext cx="1240148" cy="6832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0070C0"/>
                </a:solidFill>
              </a:rPr>
              <a:t>IRNC-GLORIAD</a:t>
            </a:r>
          </a:p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7030A0"/>
                </a:solidFill>
              </a:rPr>
              <a:t>KREONet2</a:t>
            </a:r>
            <a:endParaRPr lang="en-US" altLang="ko-KR" sz="1200" dirty="0">
              <a:solidFill>
                <a:srgbClr val="7030A0"/>
              </a:solidFill>
            </a:endParaRPr>
          </a:p>
        </p:txBody>
      </p:sp>
      <p:sp>
        <p:nvSpPr>
          <p:cNvPr id="71" name="직사각형 70"/>
          <p:cNvSpPr/>
          <p:nvPr/>
        </p:nvSpPr>
        <p:spPr>
          <a:xfrm rot="4385214">
            <a:off x="4478422" y="2162341"/>
            <a:ext cx="817852" cy="6832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0070C0"/>
                </a:solidFill>
              </a:rPr>
              <a:t>CANARIE</a:t>
            </a:r>
          </a:p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7030A0"/>
                </a:solidFill>
              </a:rPr>
              <a:t>CANARIE</a:t>
            </a:r>
            <a:endParaRPr lang="en-US" altLang="ko-KR" sz="1200" dirty="0">
              <a:solidFill>
                <a:srgbClr val="7030A0"/>
              </a:solidFill>
            </a:endParaRPr>
          </a:p>
        </p:txBody>
      </p:sp>
      <p:sp>
        <p:nvSpPr>
          <p:cNvPr id="72" name="직사각형 71"/>
          <p:cNvSpPr/>
          <p:nvPr/>
        </p:nvSpPr>
        <p:spPr>
          <a:xfrm rot="18080536">
            <a:off x="5211164" y="2120165"/>
            <a:ext cx="1240148" cy="6832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0070C0"/>
                </a:solidFill>
              </a:rPr>
              <a:t>IRNC-GLORIAD</a:t>
            </a:r>
          </a:p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7030A0"/>
                </a:solidFill>
              </a:rPr>
              <a:t>GLORIAD-US</a:t>
            </a:r>
            <a:endParaRPr lang="en-US" altLang="ko-KR" sz="1200" dirty="0">
              <a:solidFill>
                <a:srgbClr val="7030A0"/>
              </a:solidFill>
            </a:endParaRPr>
          </a:p>
        </p:txBody>
      </p:sp>
      <p:sp>
        <p:nvSpPr>
          <p:cNvPr id="73" name="직사각형 72"/>
          <p:cNvSpPr/>
          <p:nvPr/>
        </p:nvSpPr>
        <p:spPr>
          <a:xfrm rot="19548110">
            <a:off x="5702341" y="2496784"/>
            <a:ext cx="1573252" cy="6832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0070C0"/>
                </a:solidFill>
              </a:rPr>
              <a:t>Univ. of Hong Kong</a:t>
            </a:r>
          </a:p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7030A0"/>
                </a:solidFill>
              </a:rPr>
              <a:t>Univ. of Hong Kong</a:t>
            </a:r>
            <a:endParaRPr lang="en-US" altLang="ko-KR" sz="1200" dirty="0">
              <a:solidFill>
                <a:srgbClr val="7030A0"/>
              </a:solidFill>
            </a:endParaRPr>
          </a:p>
        </p:txBody>
      </p:sp>
      <p:sp>
        <p:nvSpPr>
          <p:cNvPr id="74" name="직사각형 73"/>
          <p:cNvSpPr/>
          <p:nvPr/>
        </p:nvSpPr>
        <p:spPr>
          <a:xfrm rot="18337011">
            <a:off x="4054356" y="4467559"/>
            <a:ext cx="574195" cy="6832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0070C0"/>
                </a:solidFill>
              </a:rPr>
              <a:t>ASGC</a:t>
            </a:r>
          </a:p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7030A0"/>
                </a:solidFill>
              </a:rPr>
              <a:t>ASGC</a:t>
            </a:r>
            <a:endParaRPr lang="en-US" altLang="ko-KR" sz="1200" dirty="0">
              <a:solidFill>
                <a:srgbClr val="7030A0"/>
              </a:solidFill>
            </a:endParaRPr>
          </a:p>
        </p:txBody>
      </p:sp>
      <p:sp>
        <p:nvSpPr>
          <p:cNvPr id="75" name="직사각형 74"/>
          <p:cNvSpPr/>
          <p:nvPr/>
        </p:nvSpPr>
        <p:spPr>
          <a:xfrm rot="5143513">
            <a:off x="4914469" y="4697273"/>
            <a:ext cx="906017" cy="6832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0070C0"/>
                </a:solidFill>
              </a:rPr>
              <a:t>KREONet2</a:t>
            </a:r>
          </a:p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7030A0"/>
                </a:solidFill>
              </a:rPr>
              <a:t>KREONet2</a:t>
            </a:r>
            <a:endParaRPr lang="en-US" altLang="ko-KR" sz="1200" dirty="0">
              <a:solidFill>
                <a:srgbClr val="7030A0"/>
              </a:solidFill>
            </a:endParaRPr>
          </a:p>
        </p:txBody>
      </p:sp>
      <p:sp>
        <p:nvSpPr>
          <p:cNvPr id="76" name="직사각형 75"/>
          <p:cNvSpPr/>
          <p:nvPr/>
        </p:nvSpPr>
        <p:spPr>
          <a:xfrm rot="1413171">
            <a:off x="6046342" y="4015666"/>
            <a:ext cx="1240148" cy="6832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0070C0"/>
                </a:solidFill>
              </a:rPr>
              <a:t>IRNC-GLORIAD</a:t>
            </a:r>
          </a:p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7030A0"/>
                </a:solidFill>
              </a:rPr>
              <a:t>KREONet2</a:t>
            </a:r>
            <a:endParaRPr lang="en-US" altLang="ko-KR" sz="1200" dirty="0">
              <a:solidFill>
                <a:srgbClr val="7030A0"/>
              </a:solidFill>
            </a:endParaRPr>
          </a:p>
        </p:txBody>
      </p:sp>
      <p:sp>
        <p:nvSpPr>
          <p:cNvPr id="77" name="직사각형 76"/>
          <p:cNvSpPr/>
          <p:nvPr/>
        </p:nvSpPr>
        <p:spPr>
          <a:xfrm rot="2768331">
            <a:off x="6005290" y="4594580"/>
            <a:ext cx="691215" cy="6832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0070C0"/>
                </a:solidFill>
              </a:rPr>
              <a:t>Google</a:t>
            </a:r>
          </a:p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7030A0"/>
                </a:solidFill>
              </a:rPr>
              <a:t>Google</a:t>
            </a:r>
            <a:endParaRPr lang="en-US" altLang="ko-KR" sz="1200" dirty="0">
              <a:solidFill>
                <a:srgbClr val="7030A0"/>
              </a:solidFill>
            </a:endParaRPr>
          </a:p>
        </p:txBody>
      </p:sp>
      <p:sp>
        <p:nvSpPr>
          <p:cNvPr id="78" name="직사각형 77"/>
          <p:cNvSpPr/>
          <p:nvPr/>
        </p:nvSpPr>
        <p:spPr>
          <a:xfrm rot="21432349">
            <a:off x="6112635" y="3241647"/>
            <a:ext cx="1475404" cy="6832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0070C0"/>
                </a:solidFill>
              </a:rPr>
              <a:t>CERNET(CNGI-6IX)</a:t>
            </a:r>
          </a:p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7030A0"/>
                </a:solidFill>
              </a:rPr>
              <a:t>CERNET(CNGI-6IX)</a:t>
            </a:r>
            <a:endParaRPr lang="en-US" altLang="ko-KR" sz="1200" dirty="0">
              <a:solidFill>
                <a:srgbClr val="7030A0"/>
              </a:solidFill>
            </a:endParaRPr>
          </a:p>
        </p:txBody>
      </p:sp>
      <p:sp>
        <p:nvSpPr>
          <p:cNvPr id="79" name="직사각형 78"/>
          <p:cNvSpPr/>
          <p:nvPr/>
        </p:nvSpPr>
        <p:spPr>
          <a:xfrm rot="2413438">
            <a:off x="3602579" y="2472770"/>
            <a:ext cx="1240148" cy="6832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0070C0"/>
                </a:solidFill>
              </a:rPr>
              <a:t>IRNC-GLORIAD</a:t>
            </a:r>
          </a:p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7030A0"/>
                </a:solidFill>
              </a:rPr>
              <a:t>CANARIE</a:t>
            </a:r>
            <a:endParaRPr lang="en-US" altLang="ko-KR" sz="1200" dirty="0">
              <a:solidFill>
                <a:srgbClr val="7030A0"/>
              </a:solidFill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449448" y="5571570"/>
            <a:ext cx="2355506" cy="7200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 err="1" smtClean="0">
                <a:solidFill>
                  <a:schemeClr val="tx1"/>
                </a:solidFill>
              </a:rPr>
              <a:t>KRLight</a:t>
            </a:r>
            <a:r>
              <a:rPr lang="en-US" altLang="ko-KR" sz="1000" b="1" dirty="0" smtClean="0">
                <a:solidFill>
                  <a:schemeClr val="tx1"/>
                </a:solidFill>
              </a:rPr>
              <a:t> Topology - May, 2011</a:t>
            </a:r>
          </a:p>
          <a:p>
            <a:pPr algn="ctr"/>
            <a:r>
              <a:rPr lang="en-US" altLang="ko-KR" sz="900" dirty="0" smtClean="0">
                <a:solidFill>
                  <a:schemeClr val="tx1"/>
                </a:solidFill>
              </a:rPr>
              <a:t>(</a:t>
            </a:r>
            <a:r>
              <a:rPr lang="en-US" altLang="ko-KR" sz="900" dirty="0" err="1" smtClean="0">
                <a:solidFill>
                  <a:schemeClr val="tx1"/>
                </a:solidFill>
              </a:rPr>
              <a:t>Buseung</a:t>
            </a:r>
            <a:r>
              <a:rPr lang="en-US" altLang="ko-KR" sz="900" dirty="0" smtClean="0">
                <a:solidFill>
                  <a:schemeClr val="tx1"/>
                </a:solidFill>
              </a:rPr>
              <a:t> Cho, bscho@kisti.re.kr)</a:t>
            </a:r>
          </a:p>
          <a:p>
            <a:pPr algn="ctr"/>
            <a:r>
              <a:rPr lang="en-US" altLang="ko-KR" sz="1000" dirty="0" smtClean="0">
                <a:solidFill>
                  <a:srgbClr val="0070C0"/>
                </a:solidFill>
              </a:rPr>
              <a:t>KREONet2 &lt;- supplies connection</a:t>
            </a:r>
          </a:p>
          <a:p>
            <a:pPr algn="ctr"/>
            <a:r>
              <a:rPr lang="en-US" altLang="ko-KR" sz="1000" dirty="0" smtClean="0">
                <a:solidFill>
                  <a:srgbClr val="7030A0"/>
                </a:solidFill>
              </a:rPr>
              <a:t>KREONet2 &lt;- operates connection</a:t>
            </a:r>
            <a:endParaRPr lang="en-US" altLang="ko-KR" sz="1000" dirty="0">
              <a:solidFill>
                <a:srgbClr val="7030A0"/>
              </a:solidFill>
            </a:endParaRPr>
          </a:p>
        </p:txBody>
      </p:sp>
      <p:sp>
        <p:nvSpPr>
          <p:cNvPr id="81" name="직사각형 80"/>
          <p:cNvSpPr/>
          <p:nvPr/>
        </p:nvSpPr>
        <p:spPr>
          <a:xfrm rot="19483715">
            <a:off x="3543297" y="3936338"/>
            <a:ext cx="906017" cy="6832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0070C0"/>
                </a:solidFill>
              </a:rPr>
              <a:t>KREONet2</a:t>
            </a:r>
          </a:p>
          <a:p>
            <a:pPr algn="ctr">
              <a:lnSpc>
                <a:spcPct val="160000"/>
              </a:lnSpc>
            </a:pPr>
            <a:r>
              <a:rPr lang="en-US" altLang="ko-KR" sz="1200" dirty="0" smtClean="0">
                <a:solidFill>
                  <a:srgbClr val="7030A0"/>
                </a:solidFill>
              </a:rPr>
              <a:t>KREONet2</a:t>
            </a:r>
            <a:endParaRPr lang="en-US" altLang="ko-KR" sz="1200" dirty="0">
              <a:solidFill>
                <a:srgbClr val="7030A0"/>
              </a:solidFill>
            </a:endParaRPr>
          </a:p>
        </p:txBody>
      </p:sp>
      <p:sp>
        <p:nvSpPr>
          <p:cNvPr id="82" name="타원 81"/>
          <p:cNvSpPr/>
          <p:nvPr/>
        </p:nvSpPr>
        <p:spPr>
          <a:xfrm>
            <a:off x="2378276" y="4494135"/>
            <a:ext cx="1000132" cy="785818"/>
          </a:xfrm>
          <a:prstGeom prst="ellipse">
            <a:avLst/>
          </a:prstGeom>
          <a:noFill/>
          <a:ln w="317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83" name="Text Box 29"/>
          <p:cNvSpPr txBox="1">
            <a:spLocks noChangeArrowheads="1"/>
          </p:cNvSpPr>
          <p:nvPr/>
        </p:nvSpPr>
        <p:spPr bwMode="auto">
          <a:xfrm>
            <a:off x="4805218" y="3403401"/>
            <a:ext cx="9176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sz="1200" b="1" dirty="0" smtClean="0">
                <a:solidFill>
                  <a:schemeClr val="tx2">
                    <a:lumMod val="75000"/>
                  </a:schemeClr>
                </a:solidFill>
                <a:latin typeface="Goudy Old Style" pitchFamily="18" charset="0"/>
                <a:ea typeface="맑은 고딕" pitchFamily="50" charset="-127"/>
              </a:rPr>
              <a:t>KREONet2</a:t>
            </a:r>
            <a:endParaRPr kumimoji="0" lang="en-US" altLang="ko-KR" sz="1200" b="1" dirty="0">
              <a:solidFill>
                <a:schemeClr val="tx2">
                  <a:lumMod val="75000"/>
                </a:schemeClr>
              </a:solidFill>
              <a:latin typeface="Goudy Old Style" pitchFamily="18" charset="0"/>
              <a:ea typeface="맑은 고딕" pitchFamily="50" charset="-127"/>
            </a:endParaRPr>
          </a:p>
        </p:txBody>
      </p:sp>
      <p:pic>
        <p:nvPicPr>
          <p:cNvPr id="84" name="Picture 79" descr="logoB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34841" y="5874228"/>
            <a:ext cx="451341" cy="14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81" descr="logo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28675" y="5677591"/>
            <a:ext cx="451341" cy="20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GLIF Automated GOLE Pilot Project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그림 2" descr="automatedGO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6130" y="1643050"/>
            <a:ext cx="6733456" cy="465297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57190" y="915399"/>
            <a:ext cx="8215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Demonstration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the OGF 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Network Services Interface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(NSI) architecture for standardized global inter‐domain provisioning of high performance network connections</a:t>
            </a:r>
            <a:endParaRPr lang="en-US" altLang="ko-KR" sz="16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9382" y="150604"/>
            <a:ext cx="8764618" cy="428628"/>
          </a:xfrm>
        </p:spPr>
        <p:txBody>
          <a:bodyPr/>
          <a:lstStyle/>
          <a:p>
            <a:r>
              <a:rPr lang="en-US" altLang="ko-KR" sz="2800" b="1" dirty="0" smtClean="0">
                <a:latin typeface="Arial" pitchFamily="34" charset="0"/>
                <a:cs typeface="Arial" pitchFamily="34" charset="0"/>
              </a:rPr>
              <a:t>Test and Deployment of 100G Transport System</a:t>
            </a:r>
            <a:endParaRPr lang="ko-KR" alt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제목 1"/>
          <p:cNvSpPr>
            <a:spLocks noGrp="1"/>
          </p:cNvSpPr>
          <p:nvPr/>
        </p:nvSpPr>
        <p:spPr>
          <a:xfrm>
            <a:off x="284537" y="259346"/>
            <a:ext cx="8764618" cy="428628"/>
          </a:xfrm>
          <a:prstGeom prst="rect">
            <a:avLst/>
          </a:prstGeom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맑은 고딕" pitchFamily="50" charset="-127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G Times" pitchFamily="18" charset="0"/>
              </a:rPr>
              <a:t/>
            </a:r>
            <a:b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G Times" pitchFamily="18" charset="0"/>
              </a:rPr>
            </a:b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G Times" pitchFamily="18" charset="0"/>
            </a:endParaRPr>
          </a:p>
        </p:txBody>
      </p:sp>
      <p:sp>
        <p:nvSpPr>
          <p:cNvPr id="4" name="제목 1"/>
          <p:cNvSpPr>
            <a:spLocks noGrp="1"/>
          </p:cNvSpPr>
          <p:nvPr/>
        </p:nvSpPr>
        <p:spPr>
          <a:xfrm>
            <a:off x="94846" y="576941"/>
            <a:ext cx="8764618" cy="428628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17147" y="1145425"/>
            <a:ext cx="8724504" cy="545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Test of the 100Gbps/1 lambda Transport System based on </a:t>
            </a:r>
            <a:b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Optical Fiber between Seoul and </a:t>
            </a:r>
            <a:r>
              <a:rPr kumimoji="0" lang="en-US" altLang="ko-KR" sz="2000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Daejeon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</a:t>
            </a:r>
          </a:p>
          <a:p>
            <a:pPr marL="77788" indent="-268288" eaLnBrk="0" hangingPunct="0">
              <a:spcBef>
                <a:spcPct val="20000"/>
              </a:spcBef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the Distance is about 220Km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First Deployment and Service in Asia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Ciena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/Nortel </a:t>
            </a:r>
            <a:r>
              <a:rPr kumimoji="0" lang="en-US" altLang="ko-KR" sz="2000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ActiveFlex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(OME) 6500 Double Decker</a:t>
            </a: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Packet-optical platform, ROADM/DWDM/MSPP</a:t>
            </a: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TDM/WDM/Ethernet/OTN</a:t>
            </a: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Ethernet Aggregation, EVP LAN</a:t>
            </a: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GFP, VCAT, LCAS support etc.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Supports carrying KREONET Backbone traffic and large-scale </a:t>
            </a:r>
            <a:b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scientific applications for KROENET advanced scientific users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Integrated with KREONet2 and </a:t>
            </a:r>
            <a:r>
              <a:rPr kumimoji="0" lang="en-US" altLang="ko-KR" sz="2000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KRLight</a:t>
            </a:r>
            <a:endParaRPr kumimoji="0" lang="en-US" altLang="ko-KR" sz="2000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6" name="Picture 21" descr="OME-6500-DD-IO-shelf-no-cover"/>
          <p:cNvPicPr>
            <a:picLocks noChangeAspect="1" noChangeArrowheads="1"/>
          </p:cNvPicPr>
          <p:nvPr/>
        </p:nvPicPr>
        <p:blipFill>
          <a:blip r:embed="rId2" cstate="print"/>
          <a:srcRect b="31920"/>
          <a:stretch>
            <a:fillRect/>
          </a:stretch>
        </p:blipFill>
        <p:spPr bwMode="auto">
          <a:xfrm>
            <a:off x="6637396" y="1679148"/>
            <a:ext cx="1911726" cy="2678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Test environment</a:t>
            </a:r>
            <a:endParaRPr lang="ko-KR" altLang="en-US" dirty="0"/>
          </a:p>
        </p:txBody>
      </p:sp>
      <p:sp>
        <p:nvSpPr>
          <p:cNvPr id="4" name="제목 8"/>
          <p:cNvSpPr>
            <a:spLocks noGrp="1"/>
          </p:cNvSpPr>
          <p:nvPr/>
        </p:nvSpPr>
        <p:spPr>
          <a:xfrm>
            <a:off x="405453" y="123703"/>
            <a:ext cx="6407196" cy="428628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/>
          </a:p>
        </p:txBody>
      </p:sp>
      <p:pic>
        <p:nvPicPr>
          <p:cNvPr id="5" name="Picture 3" descr="E:\03_중점업무\11_과학기술자원융합망 100G초고성능멀티서비스플랫폼 구축\OME-DD_사진_자료\6.OME-DD 100G 테스트\사진 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7601" y="899249"/>
            <a:ext cx="3192485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E:\03_중점업무\11_과학기술자원융합망 100G초고성능멀티서비스플랫폼 구축\OME-DD_사진_자료\5.OME-DD 광케이블 연결\사진 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591" y="708543"/>
            <a:ext cx="3094747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E:\03_중점업무\11_과학기술자원융합망 100G초고성능멀티서비스플랫폼 구축\OME-DD_사진_자료\6.OME-DD 100G 테스트\사진 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895" y="4571658"/>
            <a:ext cx="3531904" cy="216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E:\03_중점업무\11_과학기술자원융합망 100G초고성능멀티서비스플랫폼 구축\OME-DD_사진_자료\3.OME-DD 전원케이블공사\IMG_02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15412" y="1420661"/>
            <a:ext cx="3833855" cy="246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E:\03_중점업무\11_과학기술자원융합망 100G초고성능멀티서비스플랫폼 구축\OME-DD_사진_자료\6.OME-DD 100G 테스트\사진 9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6710" y="4499649"/>
            <a:ext cx="3916040" cy="218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슬라이드 번호 개체 틀 1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ko-KR"/>
              <a:t>KISTI _</a:t>
            </a:r>
            <a:fld id="{8A1B9485-A38A-411B-B3EF-2AEE634D6C49}" type="slidenum">
              <a:rPr lang="ko-KR" altLang="en-US" b="1"/>
              <a:pPr/>
              <a:t>19</a:t>
            </a:fld>
            <a:endParaRPr lang="en-US" altLang="ko-KR" b="1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747962" y="2143116"/>
            <a:ext cx="503874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latin typeface="Verdana" charset="0"/>
                <a:ea typeface="휴먼엑스포" pitchFamily="18" charset="-127"/>
              </a:rPr>
              <a:t>▷ </a:t>
            </a:r>
            <a:r>
              <a:rPr lang="en-US" altLang="ko-KR" sz="2000" b="1" dirty="0" smtClean="0">
                <a:latin typeface="Verdana" charset="0"/>
                <a:ea typeface="휴먼엑스포" pitchFamily="18" charset="-127"/>
              </a:rPr>
              <a:t>KREONET/KREONET Advanced Network</a:t>
            </a:r>
          </a:p>
          <a:p>
            <a:endParaRPr lang="en-US" altLang="ko-KR" sz="2000" b="1" dirty="0" smtClean="0">
              <a:latin typeface="Verdana" charset="0"/>
              <a:ea typeface="휴먼엑스포" pitchFamily="18" charset="-127"/>
            </a:endParaRPr>
          </a:p>
          <a:p>
            <a:r>
              <a:rPr lang="ko-KR" altLang="en-US" sz="2000" b="1" dirty="0" smtClean="0">
                <a:latin typeface="Verdana" charset="0"/>
                <a:ea typeface="휴먼엑스포" pitchFamily="18" charset="-127"/>
              </a:rPr>
              <a:t>▷ </a:t>
            </a:r>
            <a:r>
              <a:rPr lang="en-US" altLang="ko-KR" sz="2000" b="1" dirty="0" smtClean="0">
                <a:latin typeface="Verdana" charset="0"/>
                <a:ea typeface="휴먼엑스포" pitchFamily="18" charset="-127"/>
              </a:rPr>
              <a:t>KREONet2/</a:t>
            </a:r>
            <a:r>
              <a:rPr lang="en-US" altLang="ko-KR" sz="2000" b="1" dirty="0" err="1" smtClean="0">
                <a:latin typeface="Verdana" charset="0"/>
                <a:ea typeface="휴먼엑스포" pitchFamily="18" charset="-127"/>
              </a:rPr>
              <a:t>KRLight</a:t>
            </a:r>
            <a:r>
              <a:rPr lang="en-US" altLang="ko-KR" sz="2000" b="1" dirty="0" smtClean="0">
                <a:latin typeface="Verdana" charset="0"/>
                <a:ea typeface="휴먼엑스포" pitchFamily="18" charset="-127"/>
              </a:rPr>
              <a:t> Facility and Connectivity</a:t>
            </a:r>
          </a:p>
          <a:p>
            <a:endParaRPr lang="en-US" altLang="ko-KR" sz="2000" b="1" dirty="0" smtClean="0">
              <a:latin typeface="Verdana" charset="0"/>
              <a:ea typeface="휴먼엑스포" pitchFamily="18" charset="-127"/>
            </a:endParaRPr>
          </a:p>
          <a:p>
            <a:r>
              <a:rPr lang="ko-KR" altLang="en-US" sz="2000" b="1" dirty="0" smtClean="0">
                <a:latin typeface="Verdana" charset="0"/>
                <a:ea typeface="휴먼엑스포" pitchFamily="18" charset="-127"/>
              </a:rPr>
              <a:t>▷</a:t>
            </a:r>
            <a:r>
              <a:rPr lang="en-US" altLang="ko-KR" sz="2000" b="1" dirty="0" smtClean="0">
                <a:latin typeface="Verdana" charset="0"/>
                <a:ea typeface="휴먼엑스포" pitchFamily="18" charset="-127"/>
              </a:rPr>
              <a:t> </a:t>
            </a:r>
            <a:r>
              <a:rPr lang="en-US" altLang="ko-KR" sz="2000" b="1" dirty="0" smtClean="0">
                <a:solidFill>
                  <a:srgbClr val="0000FF"/>
                </a:solidFill>
                <a:latin typeface="Verdana" charset="0"/>
                <a:ea typeface="휴먼엑스포" pitchFamily="18" charset="-127"/>
              </a:rPr>
              <a:t>Applications and Communities</a:t>
            </a:r>
          </a:p>
          <a:p>
            <a:endParaRPr lang="en-US" altLang="ko-KR" sz="2000" b="1" dirty="0" smtClean="0">
              <a:latin typeface="Verdana" charset="0"/>
              <a:ea typeface="휴먼엑스포" pitchFamily="18" charset="-127"/>
            </a:endParaRPr>
          </a:p>
          <a:p>
            <a:r>
              <a:rPr lang="ko-KR" altLang="en-US" sz="2000" b="1" dirty="0" smtClean="0">
                <a:latin typeface="Verdana" charset="0"/>
                <a:ea typeface="휴먼엑스포" pitchFamily="18" charset="-127"/>
              </a:rPr>
              <a:t>▷</a:t>
            </a:r>
            <a:r>
              <a:rPr lang="en-US" altLang="ko-KR" sz="2000" b="1" dirty="0" smtClean="0">
                <a:latin typeface="Verdana" charset="0"/>
                <a:ea typeface="휴먼엑스포" pitchFamily="18" charset="-127"/>
              </a:rPr>
              <a:t> Future Plan</a:t>
            </a:r>
            <a:endParaRPr lang="en-US" altLang="ko-KR" sz="2000" dirty="0">
              <a:solidFill>
                <a:srgbClr val="17375E"/>
              </a:solidFill>
              <a:latin typeface="Verdana" charset="0"/>
              <a:ea typeface="휴먼엑스포" pitchFamily="18" charset="-127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827088" y="1212850"/>
            <a:ext cx="28416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3800">
                <a:solidFill>
                  <a:srgbClr val="17375E"/>
                </a:solidFill>
                <a:latin typeface="Arial" charset="0"/>
                <a:cs typeface="Arial" charset="0"/>
              </a:rPr>
              <a:t>CONTENTS</a:t>
            </a:r>
            <a:endParaRPr lang="ko-KR" altLang="en-US" sz="3800">
              <a:solidFill>
                <a:srgbClr val="17375E"/>
              </a:solidFill>
              <a:latin typeface="Arial" charset="0"/>
              <a:ea typeface="산돌고딕 M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928688" y="1839913"/>
            <a:ext cx="6911975" cy="174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0245" name="슬라이드 번호 개체 틀 1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ko-KR"/>
              <a:t>KISTI _</a:t>
            </a:r>
            <a:fld id="{8A1B9485-A38A-411B-B3EF-2AEE634D6C49}" type="slidenum">
              <a:rPr lang="ko-KR" altLang="en-US" b="1"/>
              <a:pPr/>
              <a:t>2</a:t>
            </a:fld>
            <a:endParaRPr lang="en-US" altLang="ko-KR" b="1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747962" y="2143116"/>
            <a:ext cx="503874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▷ </a:t>
            </a:r>
            <a:r>
              <a:rPr lang="en-US" altLang="ko-KR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KREONET/KREONET Advanced Network</a:t>
            </a:r>
          </a:p>
          <a:p>
            <a:endParaRPr lang="en-US" altLang="ko-KR" sz="2000" b="1" dirty="0" smtClean="0">
              <a:latin typeface="Arial" pitchFamily="34" charset="0"/>
              <a:ea typeface="휴먼엑스포" pitchFamily="18" charset="-127"/>
              <a:cs typeface="Arial" pitchFamily="34" charset="0"/>
            </a:endParaRPr>
          </a:p>
          <a:p>
            <a:r>
              <a:rPr lang="ko-KR" altLang="en-US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▷ </a:t>
            </a:r>
            <a:r>
              <a:rPr lang="en-US" altLang="ko-KR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KREONet2/</a:t>
            </a:r>
            <a:r>
              <a:rPr lang="en-US" altLang="ko-KR" sz="2000" b="1" dirty="0" err="1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KRLight</a:t>
            </a:r>
            <a:r>
              <a:rPr lang="en-US" altLang="ko-KR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Facility and Connectivity</a:t>
            </a:r>
          </a:p>
          <a:p>
            <a:endParaRPr lang="en-US" altLang="ko-KR" sz="2000" b="1" dirty="0" smtClean="0">
              <a:latin typeface="Arial" pitchFamily="34" charset="0"/>
              <a:ea typeface="휴먼엑스포" pitchFamily="18" charset="-127"/>
              <a:cs typeface="Arial" pitchFamily="34" charset="0"/>
            </a:endParaRPr>
          </a:p>
          <a:p>
            <a:r>
              <a:rPr lang="ko-KR" altLang="en-US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▷</a:t>
            </a:r>
            <a:r>
              <a:rPr lang="en-US" altLang="ko-KR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Applications and Communities</a:t>
            </a:r>
          </a:p>
          <a:p>
            <a:endParaRPr lang="en-US" altLang="ko-KR" sz="2000" b="1" dirty="0" smtClean="0">
              <a:latin typeface="Arial" pitchFamily="34" charset="0"/>
              <a:ea typeface="휴먼엑스포" pitchFamily="18" charset="-127"/>
              <a:cs typeface="Arial" pitchFamily="34" charset="0"/>
            </a:endParaRPr>
          </a:p>
          <a:p>
            <a:r>
              <a:rPr lang="ko-KR" altLang="en-US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▷</a:t>
            </a:r>
            <a:r>
              <a:rPr lang="en-US" altLang="ko-KR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Future Plan</a:t>
            </a:r>
            <a:endParaRPr lang="en-US" altLang="ko-KR" sz="2000" dirty="0">
              <a:solidFill>
                <a:srgbClr val="17375E"/>
              </a:solidFill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Applications and Communities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ko-KR" smtClean="0"/>
              <a:t>KISTI _</a:t>
            </a:r>
            <a:fld id="{332F20D9-A1D2-4726-9C06-0866C928B89E}" type="slidenum">
              <a:rPr lang="ko-KR" altLang="en-US" b="1" smtClean="0"/>
              <a:pPr/>
              <a:t>20</a:t>
            </a:fld>
            <a:endParaRPr lang="en-US" altLang="ko-KR" b="1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1683" y="1100138"/>
            <a:ext cx="8070845" cy="497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10 </a:t>
            </a:r>
            <a:r>
              <a:rPr lang="en-US" altLang="ko-KR" sz="2000" spc="50" dirty="0" smtClean="0">
                <a:ln w="11430"/>
                <a:latin typeface="Arial" pitchFamily="34" charset="0"/>
                <a:ea typeface="HY헤드라인M" pitchFamily="18" charset="-127"/>
                <a:cs typeface="Arial" pitchFamily="34" charset="0"/>
              </a:rPr>
              <a:t>Strategic R&amp;D Support Programs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spc="50" dirty="0" smtClean="0">
                <a:ln w="11430"/>
                <a:latin typeface="Arial" pitchFamily="34" charset="0"/>
                <a:ea typeface="HY헤드라인M" pitchFamily="18" charset="-127"/>
                <a:cs typeface="Arial" pitchFamily="34" charset="0"/>
              </a:rPr>
              <a:t>E-KVN (Korean e-VLBI Network)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spc="50" dirty="0" smtClean="0">
                <a:ln w="11430"/>
                <a:latin typeface="Arial" pitchFamily="34" charset="0"/>
                <a:ea typeface="HY헤드라인M" pitchFamily="18" charset="-127"/>
                <a:cs typeface="Arial" pitchFamily="34" charset="0"/>
              </a:rPr>
              <a:t>Korean Data Center for SDO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spc="50" dirty="0" err="1" smtClean="0">
                <a:ln w="11430"/>
                <a:latin typeface="Arial" pitchFamily="34" charset="0"/>
                <a:ea typeface="HY헤드라인M" pitchFamily="18" charset="-127"/>
                <a:cs typeface="Arial" pitchFamily="34" charset="0"/>
              </a:rPr>
              <a:t>OpenFlow@KREONET</a:t>
            </a:r>
            <a:endParaRPr kumimoji="0" lang="en-US" altLang="ko-KR" sz="2000" spc="50" dirty="0" smtClean="0">
              <a:ln w="11430"/>
              <a:latin typeface="Arial" pitchFamily="34" charset="0"/>
              <a:ea typeface="HY헤드라인M" pitchFamily="18" charset="-127"/>
              <a:cs typeface="Arial" pitchFamily="34" charset="0"/>
            </a:endParaRP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spc="50" dirty="0" err="1" smtClean="0">
                <a:ln w="11430"/>
                <a:latin typeface="Arial" pitchFamily="34" charset="0"/>
                <a:ea typeface="HY헤드라인M" pitchFamily="18" charset="-127"/>
                <a:cs typeface="Arial" pitchFamily="34" charset="0"/>
              </a:rPr>
              <a:t>DEFINE_Testbed@KREONET</a:t>
            </a:r>
            <a:endParaRPr kumimoji="0" lang="en-US" altLang="ko-KR" sz="2000" spc="50" dirty="0" smtClean="0">
              <a:ln w="11430"/>
              <a:latin typeface="Arial" pitchFamily="34" charset="0"/>
              <a:ea typeface="HY헤드라인M" pitchFamily="18" charset="-127"/>
              <a:cs typeface="Arial" pitchFamily="34" charset="0"/>
            </a:endParaRP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spc="50" dirty="0" smtClean="0">
                <a:ln w="11430"/>
                <a:latin typeface="Arial" pitchFamily="34" charset="0"/>
                <a:ea typeface="HY헤드라인M" pitchFamily="18" charset="-127"/>
                <a:cs typeface="Arial" pitchFamily="34" charset="0"/>
              </a:rPr>
              <a:t>Sharing National Large-scale Experiment Facility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spc="50" dirty="0" smtClean="0">
                <a:ln w="11430"/>
                <a:latin typeface="Arial" pitchFamily="34" charset="0"/>
                <a:ea typeface="HY헤드라인M" pitchFamily="18" charset="-127"/>
                <a:cs typeface="Arial" pitchFamily="34" charset="0"/>
              </a:rPr>
              <a:t>PLSI (Partnership and Leadership for the nationwide</a:t>
            </a:r>
            <a:br>
              <a:rPr kumimoji="0" lang="en-US" altLang="ko-KR" sz="2000" spc="50" dirty="0" smtClean="0">
                <a:ln w="11430"/>
                <a:latin typeface="Arial" pitchFamily="34" charset="0"/>
                <a:ea typeface="HY헤드라인M" pitchFamily="18" charset="-127"/>
                <a:cs typeface="Arial" pitchFamily="34" charset="0"/>
              </a:rPr>
            </a:br>
            <a:r>
              <a:rPr kumimoji="0" lang="en-US" altLang="ko-KR" sz="2000" spc="50" dirty="0" smtClean="0">
                <a:ln w="11430"/>
                <a:latin typeface="Arial" pitchFamily="34" charset="0"/>
                <a:ea typeface="HY헤드라인M" pitchFamily="18" charset="-127"/>
                <a:cs typeface="Arial" pitchFamily="34" charset="0"/>
              </a:rPr>
              <a:t>Supercomputing Infrastructure)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spc="50" dirty="0" smtClean="0">
                <a:ln w="11430"/>
                <a:latin typeface="Arial" pitchFamily="34" charset="0"/>
                <a:ea typeface="HY헤드라인M" pitchFamily="18" charset="-127"/>
                <a:cs typeface="Arial" pitchFamily="34" charset="0"/>
              </a:rPr>
              <a:t>Cyber LAB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786842" y="914083"/>
            <a:ext cx="357158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914213"/>
            <a:ext cx="201600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4568" y="3485849"/>
            <a:ext cx="201600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698" y="5057485"/>
            <a:ext cx="201600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4568" y="5057485"/>
            <a:ext cx="201600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2308" y="1914213"/>
            <a:ext cx="201600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485849"/>
            <a:ext cx="201600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00886" y="5057485"/>
            <a:ext cx="201600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5057485"/>
            <a:ext cx="201600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2308" y="342577"/>
            <a:ext cx="201600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2308" y="3485849"/>
            <a:ext cx="201600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5"/>
          <p:cNvSpPr txBox="1"/>
          <p:nvPr/>
        </p:nvSpPr>
        <p:spPr>
          <a:xfrm>
            <a:off x="7193739" y="4711127"/>
            <a:ext cx="1083951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dirty="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astronomy</a:t>
            </a:r>
            <a:endParaRPr lang="ko-KR" altLang="en-US" sz="1500" dirty="0"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6804248" y="1595834"/>
            <a:ext cx="1996059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High Energy Physics</a:t>
            </a:r>
            <a:endParaRPr lang="ko-KR" altLang="en-US" sz="1500"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2328840" y="4741061"/>
            <a:ext cx="1588897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Medical Science</a:t>
            </a:r>
            <a:endParaRPr lang="ko-KR" altLang="en-US" sz="1500"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114258" y="6325404"/>
            <a:ext cx="1728358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dirty="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New Medicine/Bio</a:t>
            </a:r>
            <a:endParaRPr lang="ko-KR" altLang="en-US" sz="1500" dirty="0"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4732734" y="3110901"/>
            <a:ext cx="1855490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50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Weather&amp;climate</a:t>
            </a:r>
            <a:endParaRPr lang="ko-KR" altLang="en-US" sz="1500"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9" name="TextBox 10"/>
          <p:cNvSpPr txBox="1"/>
          <p:nvPr/>
        </p:nvSpPr>
        <p:spPr>
          <a:xfrm>
            <a:off x="7104065" y="6339692"/>
            <a:ext cx="1502334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dirty="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Supercomputer</a:t>
            </a:r>
            <a:endParaRPr lang="ko-KR" altLang="en-US" sz="1500" dirty="0"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2558502" y="6330103"/>
            <a:ext cx="1275286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Culture &amp; Art</a:t>
            </a:r>
            <a:endParaRPr lang="ko-KR" altLang="en-US" sz="1500"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4897116" y="6295303"/>
            <a:ext cx="1362874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Constructions</a:t>
            </a:r>
            <a:endParaRPr lang="ko-KR" altLang="en-US" sz="1500"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6757887" y="3164646"/>
            <a:ext cx="225574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Education</a:t>
            </a:r>
            <a:r>
              <a:rPr lang="ko-KR" altLang="en-US" sz="1400" dirty="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 </a:t>
            </a:r>
            <a:r>
              <a:rPr lang="en-US" altLang="ko-KR" sz="1400" dirty="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&amp; Collaboration</a:t>
            </a:r>
            <a:endParaRPr lang="ko-KR" altLang="en-US" sz="1400" dirty="0"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4880775" y="4700297"/>
            <a:ext cx="1446230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dirty="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Future Internet</a:t>
            </a:r>
            <a:endParaRPr lang="ko-KR" altLang="en-US" sz="1500" dirty="0"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26" name="제목 25"/>
          <p:cNvSpPr>
            <a:spLocks noGrp="1"/>
          </p:cNvSpPr>
          <p:nvPr>
            <p:ph type="title"/>
          </p:nvPr>
        </p:nvSpPr>
        <p:spPr>
          <a:xfrm>
            <a:off x="379382" y="150604"/>
            <a:ext cx="7764518" cy="428628"/>
          </a:xfrm>
        </p:spPr>
        <p:txBody>
          <a:bodyPr/>
          <a:lstStyle/>
          <a:p>
            <a:r>
              <a:rPr lang="en-US" altLang="ko-KR" sz="2800" b="1" spc="50" dirty="0" smtClean="0">
                <a:ln w="11430"/>
                <a:latin typeface="Arial" pitchFamily="34" charset="0"/>
                <a:ea typeface="HY헤드라인M" pitchFamily="18" charset="-127"/>
                <a:cs typeface="Arial" pitchFamily="34" charset="0"/>
              </a:rPr>
              <a:t>10 Strategic R&amp;D Support Programs</a:t>
            </a:r>
            <a:endParaRPr lang="ko-KR" alt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3528" y="90872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Supporting Specialized Private Networks per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Scientific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R&amp;D Application  as Service-enabled Infrastructure 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b="1" dirty="0" smtClean="0">
                <a:latin typeface="Arial" pitchFamily="34" charset="0"/>
                <a:ea typeface="휴먼둥근헤드라인" pitchFamily="18" charset="-127"/>
                <a:cs typeface="Arial" pitchFamily="34" charset="0"/>
              </a:rPr>
              <a:t>e-KVN over KREONET and </a:t>
            </a:r>
            <a:r>
              <a:rPr lang="en-US" altLang="ko-KR" sz="2000" b="1" dirty="0" err="1" smtClean="0">
                <a:latin typeface="Arial" pitchFamily="34" charset="0"/>
                <a:ea typeface="휴먼둥근헤드라인" pitchFamily="18" charset="-127"/>
                <a:cs typeface="Arial" pitchFamily="34" charset="0"/>
              </a:rPr>
              <a:t>KRLight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ko-KR" smtClean="0"/>
              <a:t>KISTI _</a:t>
            </a:r>
            <a:fld id="{332F20D9-A1D2-4726-9C06-0866C928B89E}" type="slidenum">
              <a:rPr lang="ko-KR" altLang="en-US" b="1" smtClean="0"/>
              <a:pPr/>
              <a:t>22</a:t>
            </a:fld>
            <a:endParaRPr lang="en-US" altLang="ko-KR" b="1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4658263" y="5000620"/>
            <a:ext cx="457200" cy="30480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62787" y="6143644"/>
            <a:ext cx="2643206" cy="500066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tint val="0"/>
                  <a:invGamma/>
                  <a:alpha val="25999"/>
                </a:srgbClr>
              </a:gs>
            </a:gsLst>
            <a:lin ang="0" scaled="1"/>
          </a:gradFill>
          <a:ln w="9525" algn="ctr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</a:pPr>
            <a:r>
              <a:rPr lang="en-US" altLang="ko-K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E-LAN Service </a:t>
            </a:r>
            <a:r>
              <a:rPr lang="en-US" altLang="ko-K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type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altLang="ko-KR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altLang="ko-K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Multipoint-to-Multipoint EVC</a:t>
            </a:r>
            <a:r>
              <a:rPr lang="en-US" altLang="ko-KR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altLang="ko-KR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6" descr="clou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0863" y="3781420"/>
            <a:ext cx="2362200" cy="1349375"/>
          </a:xfrm>
          <a:prstGeom prst="rect">
            <a:avLst/>
          </a:prstGeom>
          <a:noFill/>
        </p:spPr>
      </p:pic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3134263" y="4314820"/>
            <a:ext cx="1447800" cy="76200"/>
          </a:xfrm>
          <a:prstGeom prst="line">
            <a:avLst/>
          </a:prstGeom>
          <a:noFill/>
          <a:ln w="28575" cap="rnd">
            <a:solidFill>
              <a:srgbClr val="5F5F5F"/>
            </a:solidFill>
            <a:prstDash val="sysDot"/>
            <a:round/>
            <a:headEnd/>
            <a:tailEnd/>
          </a:ln>
          <a:effectLst/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31"/>
          <p:cNvSpPr>
            <a:spLocks noChangeShapeType="1"/>
          </p:cNvSpPr>
          <p:nvPr/>
        </p:nvSpPr>
        <p:spPr bwMode="auto">
          <a:xfrm>
            <a:off x="3286663" y="4772020"/>
            <a:ext cx="914400" cy="152400"/>
          </a:xfrm>
          <a:prstGeom prst="line">
            <a:avLst/>
          </a:prstGeom>
          <a:noFill/>
          <a:ln w="28575" cap="rnd">
            <a:solidFill>
              <a:srgbClr val="5F5F5F"/>
            </a:solidFill>
            <a:prstDash val="sysDot"/>
            <a:round/>
            <a:headEnd/>
            <a:tailEnd/>
          </a:ln>
          <a:effectLst/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32"/>
          <p:cNvSpPr>
            <a:spLocks noChangeShapeType="1"/>
          </p:cNvSpPr>
          <p:nvPr/>
        </p:nvSpPr>
        <p:spPr bwMode="auto">
          <a:xfrm flipV="1">
            <a:off x="2677063" y="4848220"/>
            <a:ext cx="457200" cy="15240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34"/>
          <p:cNvSpPr>
            <a:spLocks noChangeShapeType="1"/>
          </p:cNvSpPr>
          <p:nvPr/>
        </p:nvSpPr>
        <p:spPr bwMode="auto">
          <a:xfrm flipV="1">
            <a:off x="3119977" y="4714884"/>
            <a:ext cx="642942" cy="142876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Line 40"/>
          <p:cNvSpPr>
            <a:spLocks noChangeShapeType="1"/>
          </p:cNvSpPr>
          <p:nvPr/>
        </p:nvSpPr>
        <p:spPr bwMode="auto">
          <a:xfrm>
            <a:off x="3134263" y="4314820"/>
            <a:ext cx="1066800" cy="609600"/>
          </a:xfrm>
          <a:prstGeom prst="line">
            <a:avLst/>
          </a:prstGeom>
          <a:noFill/>
          <a:ln w="28575" cap="rnd">
            <a:solidFill>
              <a:srgbClr val="5F5F5F"/>
            </a:solidFill>
            <a:prstDash val="sysDot"/>
            <a:round/>
            <a:headEnd/>
            <a:tailEnd/>
          </a:ln>
          <a:effectLst/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Line 41"/>
          <p:cNvSpPr>
            <a:spLocks noChangeShapeType="1"/>
          </p:cNvSpPr>
          <p:nvPr/>
        </p:nvSpPr>
        <p:spPr bwMode="auto">
          <a:xfrm flipH="1">
            <a:off x="4201063" y="4391020"/>
            <a:ext cx="457200" cy="533400"/>
          </a:xfrm>
          <a:prstGeom prst="line">
            <a:avLst/>
          </a:prstGeom>
          <a:noFill/>
          <a:ln w="28575" cap="rnd">
            <a:solidFill>
              <a:srgbClr val="5F5F5F"/>
            </a:solidFill>
            <a:prstDash val="sysDot"/>
            <a:round/>
            <a:headEnd/>
            <a:tailEnd/>
          </a:ln>
          <a:effectLst/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Line 42"/>
          <p:cNvSpPr>
            <a:spLocks noChangeShapeType="1"/>
          </p:cNvSpPr>
          <p:nvPr/>
        </p:nvSpPr>
        <p:spPr bwMode="auto">
          <a:xfrm>
            <a:off x="2548473" y="3929066"/>
            <a:ext cx="381000" cy="22860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Line 53"/>
          <p:cNvSpPr>
            <a:spLocks noChangeShapeType="1"/>
          </p:cNvSpPr>
          <p:nvPr/>
        </p:nvSpPr>
        <p:spPr bwMode="auto">
          <a:xfrm flipH="1">
            <a:off x="3286663" y="4391020"/>
            <a:ext cx="1371600" cy="304800"/>
          </a:xfrm>
          <a:prstGeom prst="line">
            <a:avLst/>
          </a:prstGeom>
          <a:noFill/>
          <a:ln w="28575" cap="rnd">
            <a:solidFill>
              <a:srgbClr val="5F5F5F"/>
            </a:solidFill>
            <a:prstDash val="sysDot"/>
            <a:round/>
            <a:headEnd/>
            <a:tailEnd/>
          </a:ln>
          <a:effectLst/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Line 55"/>
          <p:cNvSpPr>
            <a:spLocks noChangeShapeType="1"/>
          </p:cNvSpPr>
          <p:nvPr/>
        </p:nvSpPr>
        <p:spPr bwMode="auto">
          <a:xfrm flipV="1">
            <a:off x="4734463" y="3929066"/>
            <a:ext cx="814406" cy="309554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58" descr="Route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3263" y="4086220"/>
            <a:ext cx="685800" cy="442913"/>
          </a:xfrm>
          <a:prstGeom prst="rect">
            <a:avLst/>
          </a:prstGeom>
          <a:noFill/>
        </p:spPr>
      </p:pic>
      <p:pic>
        <p:nvPicPr>
          <p:cNvPr id="17" name="Picture 60" descr="Route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9463" y="4543420"/>
            <a:ext cx="685800" cy="442913"/>
          </a:xfrm>
          <a:prstGeom prst="rect">
            <a:avLst/>
          </a:prstGeom>
          <a:noFill/>
        </p:spPr>
      </p:pic>
      <p:pic>
        <p:nvPicPr>
          <p:cNvPr id="18" name="Picture 61" descr="Route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663" y="4695820"/>
            <a:ext cx="762000" cy="492125"/>
          </a:xfrm>
          <a:prstGeom prst="rect">
            <a:avLst/>
          </a:prstGeom>
          <a:noFill/>
        </p:spPr>
      </p:pic>
      <p:pic>
        <p:nvPicPr>
          <p:cNvPr id="19" name="Picture 64" descr="Route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7263" y="4086220"/>
            <a:ext cx="762000" cy="492125"/>
          </a:xfrm>
          <a:prstGeom prst="rect">
            <a:avLst/>
          </a:prstGeom>
          <a:noFill/>
          <a:ln w="28575" cap="rnd" algn="ctr">
            <a:noFill/>
            <a:prstDash val="sysDot"/>
            <a:miter lim="800000"/>
            <a:headEnd/>
            <a:tailEnd/>
          </a:ln>
          <a:effectLst/>
        </p:spPr>
      </p:pic>
      <p:cxnSp>
        <p:nvCxnSpPr>
          <p:cNvPr id="20" name="직선 연결선 19"/>
          <p:cNvCxnSpPr/>
          <p:nvPr/>
        </p:nvCxnSpPr>
        <p:spPr bwMode="auto">
          <a:xfrm rot="10800000">
            <a:off x="1405465" y="3032280"/>
            <a:ext cx="500066" cy="32528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</p:cxnSp>
      <p:cxnSp>
        <p:nvCxnSpPr>
          <p:cNvPr id="21" name="직선 연결선 20"/>
          <p:cNvCxnSpPr/>
          <p:nvPr/>
        </p:nvCxnSpPr>
        <p:spPr bwMode="auto">
          <a:xfrm rot="10800000" flipV="1">
            <a:off x="1905532" y="5000636"/>
            <a:ext cx="740098" cy="500066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</p:cxnSp>
      <p:pic>
        <p:nvPicPr>
          <p:cNvPr id="22" name="Picture 4" descr="E:\01_연구망팀\18_2010년 업무\2010_02_08 Carrier-grade L2기반 KREONET 하이브리드 네트워크(Ongoing)\탐라eKV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921" y="4643446"/>
            <a:ext cx="1496768" cy="1285884"/>
          </a:xfrm>
          <a:prstGeom prst="rect">
            <a:avLst/>
          </a:prstGeom>
          <a:noFill/>
        </p:spPr>
      </p:pic>
      <p:pic>
        <p:nvPicPr>
          <p:cNvPr id="23" name="Picture 46" descr="Remote DSL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5597" y="4857760"/>
            <a:ext cx="457200" cy="293688"/>
          </a:xfrm>
          <a:prstGeom prst="rect">
            <a:avLst/>
          </a:prstGeom>
          <a:noFill/>
        </p:spPr>
      </p:pic>
      <p:pic>
        <p:nvPicPr>
          <p:cNvPr id="24" name="Picture 2" descr="E:\01_연구망팀\18_2010년 업무\2010_02_08 Carrier-grade L2기반 KREONET 하이브리드 네트워크(Ongoing)\연세대학교eKV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246460"/>
            <a:ext cx="1119745" cy="1215943"/>
          </a:xfrm>
          <a:prstGeom prst="rect">
            <a:avLst/>
          </a:prstGeom>
          <a:noFill/>
        </p:spPr>
      </p:pic>
      <p:cxnSp>
        <p:nvCxnSpPr>
          <p:cNvPr id="25" name="직선 연결선 24"/>
          <p:cNvCxnSpPr/>
          <p:nvPr/>
        </p:nvCxnSpPr>
        <p:spPr bwMode="auto">
          <a:xfrm rot="10800000">
            <a:off x="5263117" y="5429264"/>
            <a:ext cx="1214446" cy="500066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</p:cxnSp>
      <p:pic>
        <p:nvPicPr>
          <p:cNvPr id="26" name="Picture 43" descr="Remote DSL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9263" y="5240333"/>
            <a:ext cx="457200" cy="293687"/>
          </a:xfrm>
          <a:prstGeom prst="rect">
            <a:avLst/>
          </a:prstGeom>
          <a:noFill/>
        </p:spPr>
      </p:pic>
      <p:pic>
        <p:nvPicPr>
          <p:cNvPr id="27" name="Picture 3" descr="E:\01_연구망팀\18_2010년 업무\2010_02_08 Carrier-grade L2기반 KREONET 하이브리드 네트워크(Ongoing)\울산대eKV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8934" y="4292798"/>
            <a:ext cx="1666337" cy="1850846"/>
          </a:xfrm>
          <a:prstGeom prst="rect">
            <a:avLst/>
          </a:prstGeom>
          <a:noFill/>
        </p:spPr>
      </p:pic>
      <p:cxnSp>
        <p:nvCxnSpPr>
          <p:cNvPr id="28" name="직선 연결선 27"/>
          <p:cNvCxnSpPr/>
          <p:nvPr/>
        </p:nvCxnSpPr>
        <p:spPr bwMode="auto">
          <a:xfrm flipV="1">
            <a:off x="5548869" y="3571876"/>
            <a:ext cx="857256" cy="35719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</p:cxnSp>
      <p:pic>
        <p:nvPicPr>
          <p:cNvPr id="29" name="Picture 61" descr="T640, left view photo"/>
          <p:cNvPicPr>
            <a:picLocks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20241" y="3643314"/>
            <a:ext cx="778451" cy="59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06"/>
          <p:cNvSpPr txBox="1">
            <a:spLocks noChangeArrowheads="1"/>
          </p:cNvSpPr>
          <p:nvPr/>
        </p:nvSpPr>
        <p:spPr bwMode="auto">
          <a:xfrm>
            <a:off x="5120241" y="4143380"/>
            <a:ext cx="785818" cy="29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865" tIns="31433" rIns="62865" bIns="31433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9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T640</a:t>
            </a:r>
            <a:endParaRPr lang="en-US" altLang="ko-KR" sz="9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cxnSp>
        <p:nvCxnSpPr>
          <p:cNvPr id="31" name="직선 연결선 30"/>
          <p:cNvCxnSpPr/>
          <p:nvPr/>
        </p:nvCxnSpPr>
        <p:spPr bwMode="auto">
          <a:xfrm rot="10800000">
            <a:off x="1048275" y="3857628"/>
            <a:ext cx="642942" cy="110969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</p:cxnSp>
      <p:pic>
        <p:nvPicPr>
          <p:cNvPr id="32" name="Picture 36" descr="ServiceProvider Central Offic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6771" y="3500438"/>
            <a:ext cx="785818" cy="472247"/>
          </a:xfrm>
          <a:prstGeom prst="rect">
            <a:avLst/>
          </a:prstGeom>
          <a:noFill/>
        </p:spPr>
      </p:pic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287430" y="1970397"/>
            <a:ext cx="227822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Yonsei</a:t>
            </a:r>
            <a:r>
              <a:rPr lang="en-US" altLang="ko-KR" sz="1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Astronomy Observatory </a:t>
            </a:r>
            <a:endParaRPr lang="en-US" altLang="ko-KR" sz="100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34" name="Picture 61" descr="Router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8148" y="6159123"/>
            <a:ext cx="428628" cy="276822"/>
          </a:xfrm>
          <a:prstGeom prst="rect">
            <a:avLst/>
          </a:prstGeom>
          <a:noFill/>
        </p:spPr>
      </p:pic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8215338" y="6018274"/>
            <a:ext cx="928694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eaLnBrk="0" hangingPunct="0"/>
            <a:r>
              <a:rPr lang="en-US" altLang="ko-KR" sz="1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Carrier Ethernet Switch</a:t>
            </a:r>
            <a:endParaRPr lang="en-US" altLang="ko-KR" sz="100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6" name="Rectangle 150"/>
          <p:cNvSpPr>
            <a:spLocks noChangeArrowheads="1"/>
          </p:cNvSpPr>
          <p:nvPr/>
        </p:nvSpPr>
        <p:spPr bwMode="auto">
          <a:xfrm>
            <a:off x="2191283" y="4071942"/>
            <a:ext cx="642942" cy="258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36000" rIns="36000" bIns="3600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 b="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C4506</a:t>
            </a:r>
          </a:p>
        </p:txBody>
      </p:sp>
      <p:sp>
        <p:nvSpPr>
          <p:cNvPr id="37" name="Line 42"/>
          <p:cNvSpPr>
            <a:spLocks noChangeShapeType="1"/>
          </p:cNvSpPr>
          <p:nvPr/>
        </p:nvSpPr>
        <p:spPr bwMode="auto">
          <a:xfrm>
            <a:off x="2119845" y="3500438"/>
            <a:ext cx="309562" cy="371476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46" descr="Remote DSL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2655" y="3286124"/>
            <a:ext cx="457200" cy="293688"/>
          </a:xfrm>
          <a:prstGeom prst="rect">
            <a:avLst/>
          </a:prstGeom>
          <a:noFill/>
        </p:spPr>
      </p:pic>
      <p:sp>
        <p:nvSpPr>
          <p:cNvPr id="39" name="Line 42"/>
          <p:cNvSpPr>
            <a:spLocks noChangeShapeType="1"/>
          </p:cNvSpPr>
          <p:nvPr/>
        </p:nvSpPr>
        <p:spPr bwMode="auto">
          <a:xfrm>
            <a:off x="1762655" y="4000504"/>
            <a:ext cx="642942" cy="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46" descr="Remote DSL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903" y="3857628"/>
            <a:ext cx="457200" cy="293688"/>
          </a:xfrm>
          <a:prstGeom prst="rect">
            <a:avLst/>
          </a:prstGeom>
          <a:noFill/>
        </p:spPr>
      </p:pic>
      <p:pic>
        <p:nvPicPr>
          <p:cNvPr id="41" name="Picture 148" descr="B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34159" y="3714752"/>
            <a:ext cx="341754" cy="41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그림 72" descr="KREONET BI_01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00430" y="3569849"/>
            <a:ext cx="857256" cy="27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구름 44"/>
          <p:cNvSpPr/>
          <p:nvPr/>
        </p:nvSpPr>
        <p:spPr bwMode="auto">
          <a:xfrm>
            <a:off x="6048935" y="3143248"/>
            <a:ext cx="1857388" cy="571504"/>
          </a:xfrm>
          <a:prstGeom prst="cloud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Arial" pitchFamily="34" charset="0"/>
              </a:rPr>
              <a:t>IP</a:t>
            </a:r>
            <a:r>
              <a:rPr kumimoji="1" lang="en-US" altLang="ko-KR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Arial" pitchFamily="34" charset="0"/>
              </a:rPr>
              <a:t> Production </a:t>
            </a:r>
            <a:r>
              <a:rPr lang="en-US" altLang="ko-KR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Network</a:t>
            </a:r>
            <a:endParaRPr kumimoji="1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HY울릉도M" pitchFamily="18" charset="-127"/>
              <a:cs typeface="Arial" pitchFamily="34" charset="0"/>
            </a:endParaRPr>
          </a:p>
        </p:txBody>
      </p:sp>
      <p:sp>
        <p:nvSpPr>
          <p:cNvPr id="46" name="TextBox 88"/>
          <p:cNvSpPr txBox="1"/>
          <p:nvPr/>
        </p:nvSpPr>
        <p:spPr>
          <a:xfrm>
            <a:off x="2691349" y="3825721"/>
            <a:ext cx="500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1G</a:t>
            </a:r>
            <a:endParaRPr lang="ko-KR" altLang="en-US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89"/>
          <p:cNvSpPr txBox="1"/>
          <p:nvPr/>
        </p:nvSpPr>
        <p:spPr>
          <a:xfrm>
            <a:off x="2191283" y="3429000"/>
            <a:ext cx="500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1G</a:t>
            </a:r>
            <a:endParaRPr lang="ko-KR" altLang="en-US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90"/>
          <p:cNvSpPr txBox="1"/>
          <p:nvPr/>
        </p:nvSpPr>
        <p:spPr>
          <a:xfrm>
            <a:off x="1976969" y="3978121"/>
            <a:ext cx="500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1G</a:t>
            </a:r>
            <a:endParaRPr lang="ko-KR" altLang="en-US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91"/>
          <p:cNvSpPr txBox="1"/>
          <p:nvPr/>
        </p:nvSpPr>
        <p:spPr>
          <a:xfrm>
            <a:off x="2843749" y="4897291"/>
            <a:ext cx="500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1G</a:t>
            </a:r>
            <a:endParaRPr lang="ko-KR" altLang="en-US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92"/>
          <p:cNvSpPr txBox="1"/>
          <p:nvPr/>
        </p:nvSpPr>
        <p:spPr>
          <a:xfrm>
            <a:off x="4763051" y="3857628"/>
            <a:ext cx="500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10G</a:t>
            </a:r>
            <a:endParaRPr lang="ko-KR" altLang="en-US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93"/>
          <p:cNvSpPr txBox="1"/>
          <p:nvPr/>
        </p:nvSpPr>
        <p:spPr>
          <a:xfrm>
            <a:off x="4977365" y="4929198"/>
            <a:ext cx="500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1G</a:t>
            </a:r>
            <a:endParaRPr lang="ko-KR" altLang="en-US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95"/>
          <p:cNvSpPr txBox="1"/>
          <p:nvPr/>
        </p:nvSpPr>
        <p:spPr>
          <a:xfrm>
            <a:off x="5620307" y="3500438"/>
            <a:ext cx="500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10G</a:t>
            </a:r>
            <a:endParaRPr lang="ko-KR" altLang="en-US" sz="1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 Box 106"/>
          <p:cNvSpPr txBox="1">
            <a:spLocks noChangeArrowheads="1"/>
          </p:cNvSpPr>
          <p:nvPr/>
        </p:nvSpPr>
        <p:spPr bwMode="auto">
          <a:xfrm>
            <a:off x="4905927" y="5488705"/>
            <a:ext cx="785818" cy="29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865" tIns="31433" rIns="62865" bIns="31433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9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C2960</a:t>
            </a:r>
            <a:endParaRPr lang="en-US" altLang="ko-KR" sz="9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6" name="Text Box 106"/>
          <p:cNvSpPr txBox="1">
            <a:spLocks noChangeArrowheads="1"/>
          </p:cNvSpPr>
          <p:nvPr/>
        </p:nvSpPr>
        <p:spPr bwMode="auto">
          <a:xfrm>
            <a:off x="2262721" y="5060077"/>
            <a:ext cx="785818" cy="29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865" tIns="31433" rIns="62865" bIns="31433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9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C2960</a:t>
            </a:r>
            <a:endParaRPr lang="en-US" altLang="ko-KR" sz="9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7" name="Text Box 106"/>
          <p:cNvSpPr txBox="1">
            <a:spLocks noChangeArrowheads="1"/>
          </p:cNvSpPr>
          <p:nvPr/>
        </p:nvSpPr>
        <p:spPr bwMode="auto">
          <a:xfrm>
            <a:off x="1905531" y="3131251"/>
            <a:ext cx="785818" cy="29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865" tIns="31433" rIns="62865" bIns="31433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9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C2960</a:t>
            </a:r>
            <a:endParaRPr lang="en-US" altLang="ko-KR" sz="9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8" name="Text Box 106"/>
          <p:cNvSpPr txBox="1">
            <a:spLocks noChangeArrowheads="1"/>
          </p:cNvSpPr>
          <p:nvPr/>
        </p:nvSpPr>
        <p:spPr bwMode="auto">
          <a:xfrm>
            <a:off x="1334027" y="4071942"/>
            <a:ext cx="785818" cy="29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865" tIns="31433" rIns="62865" bIns="31433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628650">
              <a:spcBef>
                <a:spcPct val="50000"/>
              </a:spcBef>
            </a:pPr>
            <a:r>
              <a:rPr lang="en-US" altLang="ko-KR" sz="9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C3560</a:t>
            </a:r>
            <a:endParaRPr lang="en-US" altLang="ko-KR" sz="9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9" name="자유형 58"/>
          <p:cNvSpPr/>
          <p:nvPr/>
        </p:nvSpPr>
        <p:spPr bwMode="auto">
          <a:xfrm>
            <a:off x="1156340" y="3957051"/>
            <a:ext cx="1911928" cy="1398050"/>
          </a:xfrm>
          <a:custGeom>
            <a:avLst/>
            <a:gdLst>
              <a:gd name="connsiteX0" fmla="*/ 0 w 1911928"/>
              <a:gd name="connsiteY0" fmla="*/ 0 h 1398050"/>
              <a:gd name="connsiteX1" fmla="*/ 574334 w 1911928"/>
              <a:gd name="connsiteY1" fmla="*/ 143584 h 1398050"/>
              <a:gd name="connsiteX2" fmla="*/ 1269581 w 1911928"/>
              <a:gd name="connsiteY2" fmla="*/ 136027 h 1398050"/>
              <a:gd name="connsiteX3" fmla="*/ 1670103 w 1911928"/>
              <a:gd name="connsiteY3" fmla="*/ 264496 h 1398050"/>
              <a:gd name="connsiteX4" fmla="*/ 1911928 w 1911928"/>
              <a:gd name="connsiteY4" fmla="*/ 551663 h 1398050"/>
              <a:gd name="connsiteX5" fmla="*/ 1670103 w 1911928"/>
              <a:gd name="connsiteY5" fmla="*/ 869058 h 1398050"/>
              <a:gd name="connsiteX6" fmla="*/ 1156225 w 1911928"/>
              <a:gd name="connsiteY6" fmla="*/ 1209124 h 1398050"/>
              <a:gd name="connsiteX7" fmla="*/ 884172 w 1911928"/>
              <a:gd name="connsiteY7" fmla="*/ 1398050 h 139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1928" h="1398050">
                <a:moveTo>
                  <a:pt x="0" y="0"/>
                </a:moveTo>
                <a:cubicBezTo>
                  <a:pt x="181368" y="60456"/>
                  <a:pt x="362737" y="120913"/>
                  <a:pt x="574334" y="143584"/>
                </a:cubicBezTo>
                <a:cubicBezTo>
                  <a:pt x="785931" y="166255"/>
                  <a:pt x="1086953" y="115875"/>
                  <a:pt x="1269581" y="136027"/>
                </a:cubicBezTo>
                <a:cubicBezTo>
                  <a:pt x="1452209" y="156179"/>
                  <a:pt x="1563045" y="195223"/>
                  <a:pt x="1670103" y="264496"/>
                </a:cubicBezTo>
                <a:cubicBezTo>
                  <a:pt x="1777161" y="333769"/>
                  <a:pt x="1911928" y="450903"/>
                  <a:pt x="1911928" y="551663"/>
                </a:cubicBezTo>
                <a:cubicBezTo>
                  <a:pt x="1911928" y="652423"/>
                  <a:pt x="1796053" y="759481"/>
                  <a:pt x="1670103" y="869058"/>
                </a:cubicBezTo>
                <a:cubicBezTo>
                  <a:pt x="1544153" y="978635"/>
                  <a:pt x="1287214" y="1120959"/>
                  <a:pt x="1156225" y="1209124"/>
                </a:cubicBezTo>
                <a:cubicBezTo>
                  <a:pt x="1025236" y="1297289"/>
                  <a:pt x="884172" y="1398050"/>
                  <a:pt x="884172" y="1398050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자유형 59"/>
          <p:cNvSpPr/>
          <p:nvPr/>
        </p:nvSpPr>
        <p:spPr bwMode="auto">
          <a:xfrm>
            <a:off x="2138754" y="4905457"/>
            <a:ext cx="3922095" cy="895508"/>
          </a:xfrm>
          <a:custGeom>
            <a:avLst/>
            <a:gdLst>
              <a:gd name="connsiteX0" fmla="*/ 0 w 3922095"/>
              <a:gd name="connsiteY0" fmla="*/ 525214 h 895508"/>
              <a:gd name="connsiteX1" fmla="*/ 612119 w 3922095"/>
              <a:gd name="connsiteY1" fmla="*/ 147363 h 895508"/>
              <a:gd name="connsiteX2" fmla="*/ 1367821 w 3922095"/>
              <a:gd name="connsiteY2" fmla="*/ 11336 h 895508"/>
              <a:gd name="connsiteX3" fmla="*/ 2025282 w 3922095"/>
              <a:gd name="connsiteY3" fmla="*/ 79349 h 895508"/>
              <a:gd name="connsiteX4" fmla="*/ 2841441 w 3922095"/>
              <a:gd name="connsiteY4" fmla="*/ 396745 h 895508"/>
              <a:gd name="connsiteX5" fmla="*/ 3612257 w 3922095"/>
              <a:gd name="connsiteY5" fmla="*/ 804824 h 895508"/>
              <a:gd name="connsiteX6" fmla="*/ 3922095 w 3922095"/>
              <a:gd name="connsiteY6" fmla="*/ 895508 h 895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2095" h="895508">
                <a:moveTo>
                  <a:pt x="0" y="525214"/>
                </a:moveTo>
                <a:cubicBezTo>
                  <a:pt x="192074" y="379111"/>
                  <a:pt x="384149" y="233009"/>
                  <a:pt x="612119" y="147363"/>
                </a:cubicBezTo>
                <a:cubicBezTo>
                  <a:pt x="840089" y="61717"/>
                  <a:pt x="1132294" y="22672"/>
                  <a:pt x="1367821" y="11336"/>
                </a:cubicBezTo>
                <a:cubicBezTo>
                  <a:pt x="1603348" y="0"/>
                  <a:pt x="1779679" y="15114"/>
                  <a:pt x="2025282" y="79349"/>
                </a:cubicBezTo>
                <a:cubicBezTo>
                  <a:pt x="2270885" y="143584"/>
                  <a:pt x="2576945" y="275833"/>
                  <a:pt x="2841441" y="396745"/>
                </a:cubicBezTo>
                <a:cubicBezTo>
                  <a:pt x="3105937" y="517657"/>
                  <a:pt x="3432148" y="721697"/>
                  <a:pt x="3612257" y="804824"/>
                </a:cubicBezTo>
                <a:cubicBezTo>
                  <a:pt x="3792366" y="887951"/>
                  <a:pt x="3857230" y="891729"/>
                  <a:pt x="3922095" y="895508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자유형 60"/>
          <p:cNvSpPr/>
          <p:nvPr/>
        </p:nvSpPr>
        <p:spPr bwMode="auto">
          <a:xfrm>
            <a:off x="1262139" y="3821025"/>
            <a:ext cx="4791153" cy="1836357"/>
          </a:xfrm>
          <a:custGeom>
            <a:avLst/>
            <a:gdLst>
              <a:gd name="connsiteX0" fmla="*/ 0 w 4791153"/>
              <a:gd name="connsiteY0" fmla="*/ 0 h 1836357"/>
              <a:gd name="connsiteX1" fmla="*/ 740588 w 4791153"/>
              <a:gd name="connsiteY1" fmla="*/ 120912 h 1836357"/>
              <a:gd name="connsiteX2" fmla="*/ 1239352 w 4791153"/>
              <a:gd name="connsiteY2" fmla="*/ 98241 h 1836357"/>
              <a:gd name="connsiteX3" fmla="*/ 1738115 w 4791153"/>
              <a:gd name="connsiteY3" fmla="*/ 241824 h 1836357"/>
              <a:gd name="connsiteX4" fmla="*/ 2410691 w 4791153"/>
              <a:gd name="connsiteY4" fmla="*/ 642347 h 1836357"/>
              <a:gd name="connsiteX5" fmla="*/ 3075709 w 4791153"/>
              <a:gd name="connsiteY5" fmla="*/ 1065540 h 1836357"/>
              <a:gd name="connsiteX6" fmla="*/ 3914539 w 4791153"/>
              <a:gd name="connsiteY6" fmla="*/ 1390492 h 1836357"/>
              <a:gd name="connsiteX7" fmla="*/ 4556886 w 4791153"/>
              <a:gd name="connsiteY7" fmla="*/ 1692773 h 1836357"/>
              <a:gd name="connsiteX8" fmla="*/ 4791153 w 4791153"/>
              <a:gd name="connsiteY8" fmla="*/ 1836357 h 183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91153" h="1836357">
                <a:moveTo>
                  <a:pt x="0" y="0"/>
                </a:moveTo>
                <a:cubicBezTo>
                  <a:pt x="267014" y="52269"/>
                  <a:pt x="534029" y="104539"/>
                  <a:pt x="740588" y="120912"/>
                </a:cubicBezTo>
                <a:cubicBezTo>
                  <a:pt x="947147" y="137285"/>
                  <a:pt x="1073098" y="78089"/>
                  <a:pt x="1239352" y="98241"/>
                </a:cubicBezTo>
                <a:cubicBezTo>
                  <a:pt x="1405606" y="118393"/>
                  <a:pt x="1542892" y="151140"/>
                  <a:pt x="1738115" y="241824"/>
                </a:cubicBezTo>
                <a:cubicBezTo>
                  <a:pt x="1933338" y="332508"/>
                  <a:pt x="2187759" y="505061"/>
                  <a:pt x="2410691" y="642347"/>
                </a:cubicBezTo>
                <a:cubicBezTo>
                  <a:pt x="2633623" y="779633"/>
                  <a:pt x="2825068" y="940849"/>
                  <a:pt x="3075709" y="1065540"/>
                </a:cubicBezTo>
                <a:cubicBezTo>
                  <a:pt x="3326350" y="1190231"/>
                  <a:pt x="3667676" y="1285953"/>
                  <a:pt x="3914539" y="1390492"/>
                </a:cubicBezTo>
                <a:cubicBezTo>
                  <a:pt x="4161402" y="1495031"/>
                  <a:pt x="4410784" y="1618462"/>
                  <a:pt x="4556886" y="1692773"/>
                </a:cubicBezTo>
                <a:cubicBezTo>
                  <a:pt x="4702988" y="1767084"/>
                  <a:pt x="4747070" y="1801720"/>
                  <a:pt x="4791153" y="1836357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그림 61" descr="KREONET BI_01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56558" y="3214686"/>
            <a:ext cx="857256" cy="27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Box 81"/>
          <p:cNvSpPr txBox="1"/>
          <p:nvPr/>
        </p:nvSpPr>
        <p:spPr>
          <a:xfrm>
            <a:off x="2375663" y="4244456"/>
            <a:ext cx="74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Seoul</a:t>
            </a:r>
            <a:endParaRPr lang="ko-KR" alt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제목 5"/>
          <p:cNvSpPr>
            <a:spLocks/>
          </p:cNvSpPr>
          <p:nvPr/>
        </p:nvSpPr>
        <p:spPr bwMode="auto">
          <a:xfrm>
            <a:off x="436013" y="224272"/>
            <a:ext cx="78184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eaLnBrk="0" hangingPunct="0"/>
            <a:endParaRPr lang="en-US" altLang="ko-KR" sz="2400" b="1" dirty="0" smtClean="0">
              <a:latin typeface="Arial" pitchFamily="34" charset="0"/>
              <a:ea typeface="휴먼둥근헤드라인" pitchFamily="18" charset="-127"/>
              <a:cs typeface="Arial" pitchFamily="34" charset="0"/>
            </a:endParaRPr>
          </a:p>
        </p:txBody>
      </p:sp>
      <p:sp>
        <p:nvSpPr>
          <p:cNvPr id="65" name="TextBox 81"/>
          <p:cNvSpPr txBox="1"/>
          <p:nvPr/>
        </p:nvSpPr>
        <p:spPr>
          <a:xfrm>
            <a:off x="3095743" y="4994733"/>
            <a:ext cx="74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Jeju</a:t>
            </a:r>
            <a:endParaRPr lang="ko-KR" alt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81"/>
          <p:cNvSpPr txBox="1"/>
          <p:nvPr/>
        </p:nvSpPr>
        <p:spPr>
          <a:xfrm>
            <a:off x="4967950" y="4418669"/>
            <a:ext cx="961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Daejeon</a:t>
            </a:r>
            <a:endParaRPr lang="ko-KR" alt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81"/>
          <p:cNvSpPr txBox="1"/>
          <p:nvPr/>
        </p:nvSpPr>
        <p:spPr>
          <a:xfrm>
            <a:off x="3959839" y="5066741"/>
            <a:ext cx="74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Ulsan</a:t>
            </a:r>
            <a:endParaRPr lang="ko-KR" alt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33"/>
          <p:cNvSpPr txBox="1">
            <a:spLocks noChangeArrowheads="1"/>
          </p:cNvSpPr>
          <p:nvPr/>
        </p:nvSpPr>
        <p:spPr bwMode="auto">
          <a:xfrm>
            <a:off x="71406" y="3986621"/>
            <a:ext cx="156555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Yonsei</a:t>
            </a:r>
            <a:r>
              <a:rPr lang="en-US" altLang="ko-KR" sz="1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Data Center</a:t>
            </a:r>
            <a:endParaRPr lang="en-US" altLang="ko-KR" sz="100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503454" y="6002845"/>
            <a:ext cx="2347955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Tamna</a:t>
            </a:r>
            <a:r>
              <a:rPr lang="en-US" altLang="ko-KR" sz="1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Astronomy Observatory </a:t>
            </a:r>
            <a:endParaRPr lang="en-US" altLang="ko-KR" sz="100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5697908" y="6188672"/>
            <a:ext cx="216024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Ulsan Astronomy Observatory </a:t>
            </a:r>
            <a:endParaRPr lang="en-US" altLang="ko-KR" sz="1000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71" name="Picture 3" descr="\\psf\Host\Users\MinKi\Desktop\스크린샷 2011-06-30 PM 1.46.5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29322" y="1285860"/>
            <a:ext cx="2970563" cy="1714512"/>
          </a:xfrm>
          <a:prstGeom prst="rect">
            <a:avLst/>
          </a:prstGeom>
          <a:noFill/>
        </p:spPr>
      </p:pic>
      <p:cxnSp>
        <p:nvCxnSpPr>
          <p:cNvPr id="75" name="직선 연결선 74"/>
          <p:cNvCxnSpPr>
            <a:stCxn id="45" idx="3"/>
          </p:cNvCxnSpPr>
          <p:nvPr/>
        </p:nvCxnSpPr>
        <p:spPr>
          <a:xfrm rot="16200000" flipV="1">
            <a:off x="6044229" y="2242523"/>
            <a:ext cx="1461436" cy="405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6" descr="krligh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89185" y="2571744"/>
            <a:ext cx="1083211" cy="55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자유형 76"/>
          <p:cNvSpPr/>
          <p:nvPr/>
        </p:nvSpPr>
        <p:spPr>
          <a:xfrm>
            <a:off x="1249378" y="3141552"/>
            <a:ext cx="967212" cy="724278"/>
          </a:xfrm>
          <a:custGeom>
            <a:avLst/>
            <a:gdLst>
              <a:gd name="connsiteX0" fmla="*/ 190123 w 967212"/>
              <a:gd name="connsiteY0" fmla="*/ 0 h 724278"/>
              <a:gd name="connsiteX1" fmla="*/ 860079 w 967212"/>
              <a:gd name="connsiteY1" fmla="*/ 425513 h 724278"/>
              <a:gd name="connsiteX2" fmla="*/ 832919 w 967212"/>
              <a:gd name="connsiteY2" fmla="*/ 688064 h 724278"/>
              <a:gd name="connsiteX3" fmla="*/ 262551 w 967212"/>
              <a:gd name="connsiteY3" fmla="*/ 642797 h 724278"/>
              <a:gd name="connsiteX4" fmla="*/ 0 w 967212"/>
              <a:gd name="connsiteY4" fmla="*/ 606583 h 72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212" h="724278">
                <a:moveTo>
                  <a:pt x="190123" y="0"/>
                </a:moveTo>
                <a:cubicBezTo>
                  <a:pt x="471534" y="155418"/>
                  <a:pt x="752946" y="310836"/>
                  <a:pt x="860079" y="425513"/>
                </a:cubicBezTo>
                <a:cubicBezTo>
                  <a:pt x="967212" y="540190"/>
                  <a:pt x="932507" y="651850"/>
                  <a:pt x="832919" y="688064"/>
                </a:cubicBezTo>
                <a:cubicBezTo>
                  <a:pt x="733331" y="724278"/>
                  <a:pt x="401371" y="656377"/>
                  <a:pt x="262551" y="642797"/>
                </a:cubicBezTo>
                <a:cubicBezTo>
                  <a:pt x="123731" y="629217"/>
                  <a:pt x="0" y="606583"/>
                  <a:pt x="0" y="606583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자유형 77"/>
          <p:cNvSpPr/>
          <p:nvPr/>
        </p:nvSpPr>
        <p:spPr>
          <a:xfrm>
            <a:off x="1113576" y="2100404"/>
            <a:ext cx="6058278" cy="2453490"/>
          </a:xfrm>
          <a:custGeom>
            <a:avLst/>
            <a:gdLst>
              <a:gd name="connsiteX0" fmla="*/ 0 w 6058278"/>
              <a:gd name="connsiteY0" fmla="*/ 1928388 h 2453490"/>
              <a:gd name="connsiteX1" fmla="*/ 1068309 w 6058278"/>
              <a:gd name="connsiteY1" fmla="*/ 2118511 h 2453490"/>
              <a:gd name="connsiteX2" fmla="*/ 2018923 w 6058278"/>
              <a:gd name="connsiteY2" fmla="*/ 2190939 h 2453490"/>
              <a:gd name="connsiteX3" fmla="*/ 3395050 w 6058278"/>
              <a:gd name="connsiteY3" fmla="*/ 2326741 h 2453490"/>
              <a:gd name="connsiteX4" fmla="*/ 5631256 w 6058278"/>
              <a:gd name="connsiteY4" fmla="*/ 1430447 h 2453490"/>
              <a:gd name="connsiteX5" fmla="*/ 5957180 w 6058278"/>
              <a:gd name="connsiteY5" fmla="*/ 986828 h 2453490"/>
              <a:gd name="connsiteX6" fmla="*/ 5640309 w 6058278"/>
              <a:gd name="connsiteY6" fmla="*/ 0 h 245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8278" h="2453490">
                <a:moveTo>
                  <a:pt x="0" y="1928388"/>
                </a:moveTo>
                <a:cubicBezTo>
                  <a:pt x="365911" y="2001570"/>
                  <a:pt x="731822" y="2074753"/>
                  <a:pt x="1068309" y="2118511"/>
                </a:cubicBezTo>
                <a:cubicBezTo>
                  <a:pt x="1404796" y="2162269"/>
                  <a:pt x="2018923" y="2190939"/>
                  <a:pt x="2018923" y="2190939"/>
                </a:cubicBezTo>
                <a:cubicBezTo>
                  <a:pt x="2406713" y="2225644"/>
                  <a:pt x="2792994" y="2453490"/>
                  <a:pt x="3395050" y="2326741"/>
                </a:cubicBezTo>
                <a:cubicBezTo>
                  <a:pt x="3997106" y="2199992"/>
                  <a:pt x="5204234" y="1653766"/>
                  <a:pt x="5631256" y="1430447"/>
                </a:cubicBezTo>
                <a:cubicBezTo>
                  <a:pt x="6058278" y="1207128"/>
                  <a:pt x="5955671" y="1225236"/>
                  <a:pt x="5957180" y="986828"/>
                </a:cubicBezTo>
                <a:cubicBezTo>
                  <a:pt x="5958689" y="748420"/>
                  <a:pt x="5799499" y="374210"/>
                  <a:pt x="5640309" y="0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142876" y="785794"/>
            <a:ext cx="82153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sz="16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e-KVN: Korean e-VLBI(electronic Very Long Baseline </a:t>
            </a:r>
            <a:r>
              <a:rPr lang="en-US" altLang="ko-KR" sz="16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Interferometry</a:t>
            </a:r>
            <a:r>
              <a:rPr lang="en-US" altLang="ko-KR" sz="16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) Network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42844" y="1142984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sz="16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Participants: Korea Astronomy &amp; Space Science Institute (KASI), KISTI</a:t>
            </a:r>
            <a:endParaRPr lang="ko-KR" altLang="en-US" sz="16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046946" y="122518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JIVE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Real-time Observations on e-KVN</a:t>
            </a:r>
            <a:endParaRPr lang="ko-KR" alt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01683" y="1100138"/>
            <a:ext cx="8070845" cy="497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First real-time observation (Oct. 2011)</a:t>
            </a: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International Participant: JIVE (in Netherland)</a:t>
            </a: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Observatories: </a:t>
            </a:r>
            <a:r>
              <a:rPr lang="en-US" altLang="ko-KR" sz="20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Yonsei</a:t>
            </a:r>
            <a:r>
              <a:rPr lang="en-US" altLang="ko-KR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 &amp; </a:t>
            </a:r>
            <a:r>
              <a:rPr lang="en-US" altLang="ko-KR" sz="20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Tamna</a:t>
            </a:r>
            <a:r>
              <a:rPr lang="en-US" altLang="ko-KR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Astronomy Observatory 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Spain </a:t>
            </a:r>
            <a:r>
              <a:rPr kumimoji="0" lang="en-US" altLang="ko-KR" sz="2000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Yebes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40m </a:t>
            </a:r>
            <a:r>
              <a:rPr lang="en-US" altLang="ko-KR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Astronomy Observatory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, Sweden </a:t>
            </a:r>
            <a:r>
              <a:rPr kumimoji="0" lang="en-US" altLang="ko-KR" sz="2000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Onsala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and Finland </a:t>
            </a:r>
            <a:r>
              <a:rPr kumimoji="0" lang="en-US" altLang="ko-KR" sz="2000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Metahovi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Astronomy Observatory </a:t>
            </a: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US" altLang="ko-KR" sz="20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Distance between observatories : 9,245 Km</a:t>
            </a: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AGN(Active Galactic Nuclei) Observation</a:t>
            </a:r>
          </a:p>
          <a:p>
            <a:pPr marL="992188" lvl="2" indent="-268288" eaLnBrk="0" hangingPunct="0">
              <a:spcBef>
                <a:spcPct val="20000"/>
              </a:spcBef>
              <a:buFont typeface="Wingdings" pitchFamily="2" charset="2"/>
              <a:buChar char="v"/>
            </a:pP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3C345 and 1308+326</a:t>
            </a: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kumimoji="0" lang="en-US" altLang="ko-KR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Second real-time observation </a:t>
            </a:r>
          </a:p>
          <a:p>
            <a:pPr marL="77788" indent="-268288" eaLnBrk="0" hangingPunct="0">
              <a:spcBef>
                <a:spcPct val="20000"/>
              </a:spcBef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    (just plan, 2012)</a:t>
            </a: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International Participant: ATNF</a:t>
            </a:r>
          </a:p>
          <a:p>
            <a:pPr marL="534988" lvl="1" indent="-268288" eaLnBrk="0" hangingPunct="0">
              <a:spcBef>
                <a:spcPct val="20000"/>
              </a:spcBef>
            </a:pP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(Australia Telescope National Facility)</a:t>
            </a:r>
          </a:p>
          <a:p>
            <a:pPr marL="534988" lvl="1" indent="-268288" eaLnBrk="0" hangingPunct="0">
              <a:spcBef>
                <a:spcPct val="20000"/>
              </a:spcBef>
            </a:pPr>
            <a:endParaRPr kumimoji="0" lang="en-US" altLang="ko-KR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kumimoji="0" lang="en-US" altLang="ko-KR" dirty="0" smtClean="0">
              <a:latin typeface="Lucida Sans Unicode" charset="0"/>
              <a:ea typeface="맑은 고딕" pitchFamily="50" charset="-127"/>
            </a:endParaRP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kumimoji="0" lang="en-US" altLang="ko-KR" sz="2000" dirty="0" smtClean="0">
              <a:latin typeface="Lucida Sans Unicode" charset="0"/>
              <a:ea typeface="맑은 고딕" pitchFamily="50" charset="-127"/>
            </a:endParaRPr>
          </a:p>
        </p:txBody>
      </p:sp>
      <p:pic>
        <p:nvPicPr>
          <p:cNvPr id="4" name="그림 3" descr="전파망원경+자료처리결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5555" y="3429000"/>
            <a:ext cx="4378445" cy="3290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Korean Data Center for SDO</a:t>
            </a:r>
            <a:endParaRPr lang="ko-KR" alt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01683" y="1100138"/>
            <a:ext cx="8070845" cy="497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SDO (Solar Dynamics Observatory)</a:t>
            </a:r>
          </a:p>
          <a:p>
            <a:pPr marL="534988" lvl="1" indent="-268288" eaLnBrk="0" hangingPunct="0">
              <a:spcBef>
                <a:spcPct val="20000"/>
              </a:spcBef>
            </a:pPr>
            <a:endParaRPr kumimoji="0" lang="en-US" altLang="ko-KR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kumimoji="0" lang="en-US" altLang="ko-KR" dirty="0" smtClean="0">
              <a:latin typeface="Lucida Sans Unicode" charset="0"/>
              <a:ea typeface="맑은 고딕" pitchFamily="50" charset="-127"/>
            </a:endParaRP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kumimoji="0" lang="en-US" altLang="ko-KR" sz="2000" dirty="0" smtClean="0">
              <a:latin typeface="Lucida Sans Unicode" charset="0"/>
              <a:ea typeface="맑은 고딕" pitchFamily="50" charset="-127"/>
            </a:endParaRPr>
          </a:p>
        </p:txBody>
      </p:sp>
      <p:pic>
        <p:nvPicPr>
          <p:cNvPr id="18" name="Picture 35" descr="http://www.usc.edu/dept/space_science/instrument_pages/instrum_images/ESP/SDO_Launch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40" y="0"/>
            <a:ext cx="1256781" cy="1571612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7146369" y="1580365"/>
            <a:ext cx="1997663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Launched on 11 </a:t>
            </a:r>
            <a:r>
              <a:rPr lang="en-US" altLang="ko-KR" sz="1000" dirty="0">
                <a:latin typeface="Arial" pitchFamily="34" charset="0"/>
                <a:cs typeface="Arial" pitchFamily="34" charset="0"/>
              </a:rPr>
              <a:t>February 2010</a:t>
            </a:r>
            <a:endParaRPr lang="ko-KR" alt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357158" y="428604"/>
            <a:ext cx="3792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(Cooperation between NASA and KASI via </a:t>
            </a:r>
            <a:r>
              <a:rPr lang="en-US" altLang="ko-KR" sz="1200" dirty="0" err="1" smtClean="0">
                <a:latin typeface="Arial" pitchFamily="34" charset="0"/>
                <a:cs typeface="Arial" pitchFamily="34" charset="0"/>
              </a:rPr>
              <a:t>KRLight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altLang="ko-KR" dirty="0" smtClean="0"/>
              <a:t> </a:t>
            </a:r>
            <a:endParaRPr lang="en-US" altLang="ko-KR" dirty="0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51774"/>
            <a:ext cx="4987602" cy="42061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설명선 1 31"/>
          <p:cNvSpPr/>
          <p:nvPr/>
        </p:nvSpPr>
        <p:spPr>
          <a:xfrm>
            <a:off x="7236296" y="2211972"/>
            <a:ext cx="1728192" cy="648072"/>
          </a:xfrm>
          <a:prstGeom prst="borderCallout1">
            <a:avLst>
              <a:gd name="adj1" fmla="val 18750"/>
              <a:gd name="adj2" fmla="val -8333"/>
              <a:gd name="adj3" fmla="val 189811"/>
              <a:gd name="adj4" fmla="val -16618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1"/>
            <a:r>
              <a:rPr lang="en-US" altLang="ko-KR" sz="1100" b="1" dirty="0" smtClean="0">
                <a:solidFill>
                  <a:srgbClr val="C0504D">
                    <a:lumMod val="50000"/>
                  </a:srgbClr>
                </a:solidFill>
                <a:latin typeface="맑은 고딕"/>
                <a:ea typeface="맑은 고딕"/>
              </a:rPr>
              <a:t>KDC for SDO</a:t>
            </a:r>
          </a:p>
          <a:p>
            <a:pPr latinLnBrk="1"/>
            <a:r>
              <a:rPr lang="en-US" altLang="ko-KR" sz="1100" dirty="0" smtClean="0">
                <a:solidFill>
                  <a:srgbClr val="C0504D">
                    <a:lumMod val="50000"/>
                  </a:srgbClr>
                </a:solidFill>
                <a:latin typeface="맑은 고딕"/>
                <a:ea typeface="맑은 고딕"/>
              </a:rPr>
              <a:t>KASI </a:t>
            </a:r>
            <a:r>
              <a:rPr lang="en-US" altLang="ko-KR" sz="1100" dirty="0">
                <a:solidFill>
                  <a:srgbClr val="C0504D">
                    <a:lumMod val="50000"/>
                  </a:srgbClr>
                </a:solidFill>
                <a:latin typeface="맑은 고딕"/>
                <a:ea typeface="맑은 고딕"/>
              </a:rPr>
              <a:t>, Korea</a:t>
            </a:r>
            <a:endParaRPr lang="ko-KR" altLang="en-US" sz="1100" dirty="0">
              <a:solidFill>
                <a:srgbClr val="C0504D">
                  <a:lumMod val="50000"/>
                </a:srgbClr>
              </a:solidFill>
              <a:latin typeface="맑은 고딕"/>
              <a:ea typeface="맑은 고딕"/>
            </a:endParaRPr>
          </a:p>
        </p:txBody>
      </p:sp>
      <p:sp>
        <p:nvSpPr>
          <p:cNvPr id="33" name="설명선 1 32"/>
          <p:cNvSpPr/>
          <p:nvPr/>
        </p:nvSpPr>
        <p:spPr>
          <a:xfrm>
            <a:off x="7236296" y="3394492"/>
            <a:ext cx="1728192" cy="648072"/>
          </a:xfrm>
          <a:prstGeom prst="borderCallout1">
            <a:avLst>
              <a:gd name="adj1" fmla="val 18750"/>
              <a:gd name="adj2" fmla="val -8333"/>
              <a:gd name="adj3" fmla="val 646"/>
              <a:gd name="adj4" fmla="val -8510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1"/>
            <a:r>
              <a:rPr lang="en-US" altLang="ko-KR" sz="1100" b="1" dirty="0" smtClean="0">
                <a:solidFill>
                  <a:srgbClr val="C0504D">
                    <a:lumMod val="50000"/>
                  </a:srgbClr>
                </a:solidFill>
                <a:latin typeface="맑은 고딕"/>
                <a:ea typeface="맑은 고딕"/>
              </a:rPr>
              <a:t>JSOC (AIA and HMI)</a:t>
            </a:r>
          </a:p>
          <a:p>
            <a:pPr latinLnBrk="1"/>
            <a:r>
              <a:rPr lang="en-US" altLang="ko-KR" sz="1100" dirty="0" smtClean="0">
                <a:solidFill>
                  <a:srgbClr val="C0504D">
                    <a:lumMod val="50000"/>
                  </a:srgbClr>
                </a:solidFill>
                <a:latin typeface="맑은 고딕"/>
                <a:ea typeface="맑은 고딕"/>
              </a:rPr>
              <a:t>Stanford </a:t>
            </a:r>
            <a:r>
              <a:rPr lang="en-US" altLang="ko-KR" sz="1100" dirty="0">
                <a:solidFill>
                  <a:srgbClr val="C0504D">
                    <a:lumMod val="50000"/>
                  </a:srgbClr>
                </a:solidFill>
                <a:latin typeface="맑은 고딕"/>
                <a:ea typeface="맑은 고딕"/>
              </a:rPr>
              <a:t>Univ. and</a:t>
            </a:r>
          </a:p>
          <a:p>
            <a:pPr latinLnBrk="1"/>
            <a:r>
              <a:rPr lang="en-US" altLang="ko-KR" sz="1100" dirty="0">
                <a:solidFill>
                  <a:srgbClr val="C0504D">
                    <a:lumMod val="50000"/>
                  </a:srgbClr>
                </a:solidFill>
                <a:latin typeface="맑은 고딕"/>
                <a:ea typeface="맑은 고딕"/>
              </a:rPr>
              <a:t>LMSAL, USA</a:t>
            </a:r>
            <a:endParaRPr lang="ko-KR" altLang="en-US" sz="1100" dirty="0">
              <a:solidFill>
                <a:srgbClr val="C0504D">
                  <a:lumMod val="50000"/>
                </a:srgbClr>
              </a:solidFill>
              <a:latin typeface="맑은 고딕"/>
              <a:ea typeface="맑은 고딕"/>
            </a:endParaRPr>
          </a:p>
        </p:txBody>
      </p:sp>
      <p:sp>
        <p:nvSpPr>
          <p:cNvPr id="34" name="설명선 1 33"/>
          <p:cNvSpPr/>
          <p:nvPr/>
        </p:nvSpPr>
        <p:spPr>
          <a:xfrm>
            <a:off x="179512" y="4948585"/>
            <a:ext cx="1512168" cy="648072"/>
          </a:xfrm>
          <a:prstGeom prst="borderCallout1">
            <a:avLst>
              <a:gd name="adj1" fmla="val 12871"/>
              <a:gd name="adj2" fmla="val 106937"/>
              <a:gd name="adj3" fmla="val -262975"/>
              <a:gd name="adj4" fmla="val 1702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latinLnBrk="1"/>
            <a:r>
              <a:rPr lang="en-US" altLang="ko-KR" sz="1100" b="1" dirty="0" smtClean="0">
                <a:solidFill>
                  <a:srgbClr val="4F81BD">
                    <a:lumMod val="50000"/>
                  </a:srgbClr>
                </a:solidFill>
                <a:latin typeface="맑은 고딕"/>
                <a:ea typeface="맑은 고딕"/>
              </a:rPr>
              <a:t>GDC for SDO</a:t>
            </a:r>
          </a:p>
          <a:p>
            <a:pPr algn="r" latinLnBrk="1"/>
            <a:r>
              <a:rPr lang="en-US" altLang="ko-KR" sz="1100" dirty="0" smtClean="0">
                <a:solidFill>
                  <a:srgbClr val="4F81BD">
                    <a:lumMod val="50000"/>
                  </a:srgbClr>
                </a:solidFill>
                <a:latin typeface="맑은 고딕"/>
                <a:ea typeface="맑은 고딕"/>
              </a:rPr>
              <a:t>DLR, Germany</a:t>
            </a:r>
            <a:endParaRPr lang="ko-KR" altLang="en-US" sz="1100" dirty="0">
              <a:solidFill>
                <a:srgbClr val="4F81BD">
                  <a:lumMod val="50000"/>
                </a:srgbClr>
              </a:solidFill>
              <a:latin typeface="맑은 고딕"/>
              <a:ea typeface="맑은 고딕"/>
            </a:endParaRPr>
          </a:p>
        </p:txBody>
      </p:sp>
      <p:pic>
        <p:nvPicPr>
          <p:cNvPr id="35" name="Picture 11" descr="http://www.mps.mpg.de/projects/seismo/GDC-SDO/Assets/images/gdcsdo_m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213" y="5091294"/>
            <a:ext cx="361347" cy="361347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설명선 1 35"/>
          <p:cNvSpPr/>
          <p:nvPr/>
        </p:nvSpPr>
        <p:spPr>
          <a:xfrm>
            <a:off x="179512" y="3940473"/>
            <a:ext cx="1512168" cy="648072"/>
          </a:xfrm>
          <a:prstGeom prst="borderCallout1">
            <a:avLst>
              <a:gd name="adj1" fmla="val 12871"/>
              <a:gd name="adj2" fmla="val 106937"/>
              <a:gd name="adj3" fmla="val -98797"/>
              <a:gd name="adj4" fmla="val 16213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latinLnBrk="1"/>
            <a:r>
              <a:rPr lang="en-US" altLang="ko-KR" sz="1100" dirty="0" smtClean="0">
                <a:solidFill>
                  <a:srgbClr val="4F81BD">
                    <a:lumMod val="50000"/>
                  </a:srgbClr>
                </a:solidFill>
                <a:latin typeface="맑은 고딕"/>
                <a:ea typeface="맑은 고딕"/>
              </a:rPr>
              <a:t>IAS,</a:t>
            </a:r>
          </a:p>
          <a:p>
            <a:pPr algn="r" latinLnBrk="1"/>
            <a:r>
              <a:rPr lang="en-US" altLang="ko-KR" sz="1100" dirty="0" smtClean="0">
                <a:solidFill>
                  <a:srgbClr val="4F81BD">
                    <a:lumMod val="50000"/>
                  </a:srgbClr>
                </a:solidFill>
                <a:latin typeface="맑은 고딕"/>
                <a:ea typeface="맑은 고딕"/>
              </a:rPr>
              <a:t>France</a:t>
            </a:r>
            <a:endParaRPr lang="ko-KR" altLang="en-US" sz="1100" dirty="0">
              <a:solidFill>
                <a:srgbClr val="4F81BD">
                  <a:lumMod val="50000"/>
                </a:srgbClr>
              </a:solidFill>
              <a:latin typeface="맑은 고딕"/>
              <a:ea typeface="맑은 고딕"/>
            </a:endParaRPr>
          </a:p>
        </p:txBody>
      </p:sp>
      <p:pic>
        <p:nvPicPr>
          <p:cNvPr id="37" name="Picture 9" descr="http://profile.ak.fbcdn.net/hprofile-ak-snc4/hs344.snc4/41581_133183086722945_9262_n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874" y="4084489"/>
            <a:ext cx="354686" cy="409662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설명선 1 37"/>
          <p:cNvSpPr/>
          <p:nvPr/>
        </p:nvSpPr>
        <p:spPr>
          <a:xfrm>
            <a:off x="179512" y="1924249"/>
            <a:ext cx="1512168" cy="648072"/>
          </a:xfrm>
          <a:prstGeom prst="borderCallout1">
            <a:avLst>
              <a:gd name="adj1" fmla="val 12871"/>
              <a:gd name="adj2" fmla="val 106937"/>
              <a:gd name="adj3" fmla="val 190484"/>
              <a:gd name="adj4" fmla="val 16017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latinLnBrk="1"/>
            <a:r>
              <a:rPr lang="en-US" altLang="ko-KR" sz="1100" dirty="0" err="1" smtClean="0">
                <a:solidFill>
                  <a:srgbClr val="4F81BD">
                    <a:lumMod val="50000"/>
                  </a:srgbClr>
                </a:solidFill>
                <a:latin typeface="맑은 고딕"/>
                <a:ea typeface="맑은 고딕"/>
              </a:rPr>
              <a:t>UCLan</a:t>
            </a:r>
            <a:r>
              <a:rPr lang="en-US" altLang="ko-KR" sz="1100" dirty="0" smtClean="0">
                <a:solidFill>
                  <a:srgbClr val="4F81BD">
                    <a:lumMod val="50000"/>
                  </a:srgbClr>
                </a:solidFill>
                <a:latin typeface="맑은 고딕"/>
                <a:ea typeface="맑은 고딕"/>
              </a:rPr>
              <a:t>,</a:t>
            </a:r>
          </a:p>
          <a:p>
            <a:pPr algn="r" latinLnBrk="1"/>
            <a:r>
              <a:rPr lang="en-US" altLang="ko-KR" sz="1100" dirty="0" smtClean="0">
                <a:solidFill>
                  <a:srgbClr val="4F81BD">
                    <a:lumMod val="50000"/>
                  </a:srgbClr>
                </a:solidFill>
                <a:latin typeface="맑은 고딕"/>
                <a:ea typeface="맑은 고딕"/>
              </a:rPr>
              <a:t>United Kingdom</a:t>
            </a:r>
            <a:endParaRPr lang="ko-KR" altLang="en-US" sz="1100" dirty="0">
              <a:solidFill>
                <a:srgbClr val="4F81BD">
                  <a:lumMod val="50000"/>
                </a:srgbClr>
              </a:solidFill>
              <a:latin typeface="맑은 고딕"/>
              <a:ea typeface="맑은 고딕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93638"/>
            <a:ext cx="432048" cy="29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설명선 1 39"/>
          <p:cNvSpPr/>
          <p:nvPr/>
        </p:nvSpPr>
        <p:spPr>
          <a:xfrm>
            <a:off x="179512" y="2932361"/>
            <a:ext cx="1512168" cy="648072"/>
          </a:xfrm>
          <a:prstGeom prst="borderCallout1">
            <a:avLst>
              <a:gd name="adj1" fmla="val 12871"/>
              <a:gd name="adj2" fmla="val 106937"/>
              <a:gd name="adj3" fmla="val 46708"/>
              <a:gd name="adj4" fmla="val 1651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latinLnBrk="1"/>
            <a:r>
              <a:rPr lang="en-US" altLang="ko-KR" sz="1100" b="1" dirty="0" smtClean="0">
                <a:solidFill>
                  <a:srgbClr val="4F81BD">
                    <a:lumMod val="50000"/>
                  </a:srgbClr>
                </a:solidFill>
                <a:latin typeface="맑은 고딕"/>
                <a:ea typeface="맑은 고딕"/>
              </a:rPr>
              <a:t>SDO at SIDC</a:t>
            </a:r>
          </a:p>
          <a:p>
            <a:pPr algn="r" latinLnBrk="1"/>
            <a:r>
              <a:rPr lang="en-US" altLang="ko-KR" sz="1100" dirty="0" smtClean="0">
                <a:solidFill>
                  <a:srgbClr val="4F81BD">
                    <a:lumMod val="50000"/>
                  </a:srgbClr>
                </a:solidFill>
                <a:latin typeface="맑은 고딕"/>
                <a:ea typeface="맑은 고딕"/>
              </a:rPr>
              <a:t>ROB, Belgium</a:t>
            </a:r>
            <a:endParaRPr lang="ko-KR" altLang="en-US" sz="1100" dirty="0">
              <a:solidFill>
                <a:srgbClr val="4F81BD">
                  <a:lumMod val="50000"/>
                </a:srgbClr>
              </a:solidFill>
              <a:latin typeface="맑은 고딕"/>
              <a:ea typeface="맑은 고딕"/>
            </a:endParaRPr>
          </a:p>
        </p:txBody>
      </p:sp>
      <p:pic>
        <p:nvPicPr>
          <p:cNvPr id="41" name="Picture 5" descr="http://sdoatsidc.oma.be/common/SDOlogo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833" y="3069691"/>
            <a:ext cx="412735" cy="391749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설명선 1 41"/>
          <p:cNvSpPr/>
          <p:nvPr/>
        </p:nvSpPr>
        <p:spPr>
          <a:xfrm>
            <a:off x="7219478" y="4588236"/>
            <a:ext cx="1728192" cy="648072"/>
          </a:xfrm>
          <a:prstGeom prst="borderCallout1">
            <a:avLst>
              <a:gd name="adj1" fmla="val 18750"/>
              <a:gd name="adj2" fmla="val -8333"/>
              <a:gd name="adj3" fmla="val -166270"/>
              <a:gd name="adj4" fmla="val -8279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1"/>
            <a:r>
              <a:rPr lang="en-US" altLang="ko-KR" sz="1100" b="1" dirty="0" smtClean="0">
                <a:solidFill>
                  <a:srgbClr val="C0504D">
                    <a:lumMod val="50000"/>
                  </a:srgbClr>
                </a:solidFill>
                <a:latin typeface="맑은 고딕"/>
                <a:ea typeface="맑은 고딕"/>
              </a:rPr>
              <a:t>EVE</a:t>
            </a:r>
            <a:endParaRPr lang="en-US" altLang="ko-KR" sz="1100" b="1" dirty="0">
              <a:solidFill>
                <a:srgbClr val="C0504D">
                  <a:lumMod val="50000"/>
                </a:srgbClr>
              </a:solidFill>
              <a:latin typeface="맑은 고딕"/>
              <a:ea typeface="맑은 고딕"/>
            </a:endParaRPr>
          </a:p>
          <a:p>
            <a:pPr latinLnBrk="1"/>
            <a:r>
              <a:rPr lang="en-US" altLang="ko-KR" sz="1100" dirty="0" smtClean="0">
                <a:solidFill>
                  <a:srgbClr val="C0504D">
                    <a:lumMod val="50000"/>
                  </a:srgbClr>
                </a:solidFill>
                <a:latin typeface="맑은 고딕"/>
                <a:ea typeface="맑은 고딕"/>
              </a:rPr>
              <a:t>Univ. of Colorado</a:t>
            </a:r>
            <a:br>
              <a:rPr lang="en-US" altLang="ko-KR" sz="1100" dirty="0" smtClean="0">
                <a:solidFill>
                  <a:srgbClr val="C0504D">
                    <a:lumMod val="50000"/>
                  </a:srgbClr>
                </a:solidFill>
                <a:latin typeface="맑은 고딕"/>
                <a:ea typeface="맑은 고딕"/>
              </a:rPr>
            </a:br>
            <a:r>
              <a:rPr lang="en-US" altLang="ko-KR" sz="1100" dirty="0" smtClean="0">
                <a:solidFill>
                  <a:srgbClr val="C0504D">
                    <a:lumMod val="50000"/>
                  </a:srgbClr>
                </a:solidFill>
                <a:latin typeface="맑은 고딕"/>
                <a:ea typeface="맑은 고딕"/>
              </a:rPr>
              <a:t>at Boulder, USA</a:t>
            </a:r>
            <a:endParaRPr lang="ko-KR" altLang="en-US" sz="1100" dirty="0">
              <a:solidFill>
                <a:srgbClr val="C0504D">
                  <a:lumMod val="50000"/>
                </a:srgbClr>
              </a:solidFill>
              <a:latin typeface="맑은 고딕"/>
              <a:ea typeface="맑은 고딕"/>
            </a:endParaRPr>
          </a:p>
        </p:txBody>
      </p:sp>
      <p:pic>
        <p:nvPicPr>
          <p:cNvPr id="43" name="Picture 8" descr="http://www.astronomy2009.org/static/organisation/logo_kasi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5182" y="2281361"/>
            <a:ext cx="480332" cy="496344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EVE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8399" y="5326689"/>
            <a:ext cx="355935" cy="174013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HMI_Logo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8537" y="4066301"/>
            <a:ext cx="377919" cy="377919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AIA_Logo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5370" y="4097809"/>
            <a:ext cx="309118" cy="300286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1"/>
          <p:cNvSpPr txBox="1"/>
          <p:nvPr/>
        </p:nvSpPr>
        <p:spPr>
          <a:xfrm>
            <a:off x="1972643" y="5864386"/>
            <a:ext cx="2419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1"/>
            <a:r>
              <a:rPr lang="en-US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DLR, </a:t>
            </a:r>
            <a:r>
              <a:rPr lang="de-DE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Deutsches Zentrum für Luft- und Raumfah</a:t>
            </a:r>
            <a:br>
              <a:rPr lang="de-DE" altLang="ko-KR" sz="800" dirty="0">
                <a:solidFill>
                  <a:prstClr val="black"/>
                </a:solidFill>
                <a:latin typeface="맑은 고딕"/>
                <a:ea typeface="맑은 고딕"/>
              </a:rPr>
            </a:br>
            <a:r>
              <a:rPr lang="de-DE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      (German Aerospace Center)</a:t>
            </a:r>
            <a:endParaRPr lang="en-US" altLang="ko-KR" sz="800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latinLnBrk="1"/>
            <a:r>
              <a:rPr lang="en-US" altLang="ko-KR" sz="800" dirty="0" smtClean="0">
                <a:solidFill>
                  <a:prstClr val="black"/>
                </a:solidFill>
                <a:latin typeface="맑은 고딕"/>
                <a:ea typeface="맑은 고딕"/>
              </a:rPr>
              <a:t>GDC</a:t>
            </a:r>
            <a:r>
              <a:rPr lang="en-US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, German Data Center</a:t>
            </a:r>
          </a:p>
          <a:p>
            <a:pPr latinLnBrk="1"/>
            <a:r>
              <a:rPr lang="en-US" altLang="ko-KR" sz="800" dirty="0" smtClean="0">
                <a:solidFill>
                  <a:prstClr val="black"/>
                </a:solidFill>
                <a:latin typeface="맑은 고딕"/>
                <a:ea typeface="맑은 고딕"/>
              </a:rPr>
              <a:t>IAS</a:t>
            </a:r>
            <a:r>
              <a:rPr lang="en-US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lang="en-US" altLang="ko-KR" sz="800" dirty="0" err="1">
                <a:solidFill>
                  <a:prstClr val="black"/>
                </a:solidFill>
                <a:latin typeface="맑은 고딕"/>
                <a:ea typeface="맑은 고딕"/>
              </a:rPr>
              <a:t>Institut</a:t>
            </a:r>
            <a:r>
              <a:rPr lang="en-US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800" dirty="0" err="1">
                <a:solidFill>
                  <a:prstClr val="black"/>
                </a:solidFill>
                <a:latin typeface="맑은 고딕"/>
                <a:ea typeface="맑은 고딕"/>
              </a:rPr>
              <a:t>d'Astrophysique</a:t>
            </a:r>
            <a:r>
              <a:rPr lang="en-US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lang="en-US" altLang="ko-KR" sz="800" dirty="0" err="1">
                <a:solidFill>
                  <a:prstClr val="black"/>
                </a:solidFill>
                <a:latin typeface="맑은 고딕"/>
                <a:ea typeface="맑은 고딕"/>
              </a:rPr>
              <a:t>Spatiale</a:t>
            </a:r>
            <a:endParaRPr lang="en-US" altLang="ko-KR" sz="800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latinLnBrk="1"/>
            <a:r>
              <a:rPr lang="en-US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JSOC, Joint Science Operations </a:t>
            </a:r>
            <a:r>
              <a:rPr lang="en-US" altLang="ko-KR" sz="800" dirty="0" smtClean="0">
                <a:solidFill>
                  <a:prstClr val="black"/>
                </a:solidFill>
                <a:latin typeface="맑은 고딕"/>
                <a:ea typeface="맑은 고딕"/>
              </a:rPr>
              <a:t>Center</a:t>
            </a:r>
          </a:p>
        </p:txBody>
      </p:sp>
      <p:sp>
        <p:nvSpPr>
          <p:cNvPr id="48" name="TextBox 4"/>
          <p:cNvSpPr txBox="1"/>
          <p:nvPr/>
        </p:nvSpPr>
        <p:spPr>
          <a:xfrm>
            <a:off x="4325244" y="5864386"/>
            <a:ext cx="2642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1"/>
            <a:r>
              <a:rPr lang="en-US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KDC, Korean Data Center</a:t>
            </a:r>
          </a:p>
          <a:p>
            <a:pPr latinLnBrk="1"/>
            <a:r>
              <a:rPr lang="en-US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LMSAL, Lockheed Martin </a:t>
            </a:r>
            <a:r>
              <a:rPr lang="en-US" altLang="ko-KR" sz="800" dirty="0" smtClean="0">
                <a:solidFill>
                  <a:prstClr val="black"/>
                </a:solidFill>
                <a:latin typeface="맑은 고딕"/>
                <a:ea typeface="맑은 고딕"/>
              </a:rPr>
              <a:t>Solar and </a:t>
            </a:r>
            <a:r>
              <a:rPr lang="en-US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Astrophysics Lab</a:t>
            </a:r>
          </a:p>
          <a:p>
            <a:pPr latinLnBrk="1"/>
            <a:r>
              <a:rPr lang="en-US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ROB, Royal Observatory of Belgium</a:t>
            </a:r>
          </a:p>
          <a:p>
            <a:pPr latinLnBrk="1"/>
            <a:r>
              <a:rPr lang="en-US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SIDC, Solar Influences Data Center</a:t>
            </a:r>
          </a:p>
          <a:p>
            <a:pPr latinLnBrk="1"/>
            <a:r>
              <a:rPr lang="en-US" altLang="ko-KR" sz="800" dirty="0" err="1">
                <a:solidFill>
                  <a:prstClr val="black"/>
                </a:solidFill>
                <a:latin typeface="맑은 고딕"/>
                <a:ea typeface="맑은 고딕"/>
              </a:rPr>
              <a:t>UCLan</a:t>
            </a:r>
            <a:r>
              <a:rPr lang="en-US" altLang="ko-KR" sz="800" dirty="0">
                <a:solidFill>
                  <a:prstClr val="black"/>
                </a:solidFill>
                <a:latin typeface="맑은 고딕"/>
                <a:ea typeface="맑은 고딕"/>
              </a:rPr>
              <a:t>, University of Central </a:t>
            </a:r>
            <a:r>
              <a:rPr lang="en-US" altLang="ko-KR" sz="800" dirty="0" smtClean="0">
                <a:solidFill>
                  <a:prstClr val="black"/>
                </a:solidFill>
                <a:latin typeface="맑은 고딕"/>
                <a:ea typeface="맑은 고딕"/>
              </a:rPr>
              <a:t>Lancashire</a:t>
            </a:r>
            <a:endParaRPr lang="ko-KR" altLang="en-US" sz="14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5336171" y="4729228"/>
            <a:ext cx="1481183" cy="1015633"/>
            <a:chOff x="6967314" y="5255109"/>
            <a:chExt cx="1708348" cy="1015633"/>
          </a:xfrm>
        </p:grpSpPr>
        <p:sp>
          <p:nvSpPr>
            <p:cNvPr id="50" name="모서리가 둥근 직사각형 49"/>
            <p:cNvSpPr/>
            <p:nvPr/>
          </p:nvSpPr>
          <p:spPr>
            <a:xfrm>
              <a:off x="6967314" y="5255109"/>
              <a:ext cx="1708348" cy="1015633"/>
            </a:xfrm>
            <a:prstGeom prst="roundRect">
              <a:avLst/>
            </a:prstGeom>
            <a:solidFill>
              <a:srgbClr val="FFFFFF">
                <a:alpha val="20000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latinLnBrk="1"/>
              <a:endParaRPr lang="ko-KR" altLang="en-US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grpSp>
          <p:nvGrpSpPr>
            <p:cNvPr id="51" name="그룹 50"/>
            <p:cNvGrpSpPr/>
            <p:nvPr/>
          </p:nvGrpSpPr>
          <p:grpSpPr>
            <a:xfrm>
              <a:off x="7222911" y="5418837"/>
              <a:ext cx="1197154" cy="688177"/>
              <a:chOff x="7475075" y="5568164"/>
              <a:chExt cx="1197154" cy="688177"/>
            </a:xfrm>
          </p:grpSpPr>
          <p:sp>
            <p:nvSpPr>
              <p:cNvPr id="52" name="직사각형 51"/>
              <p:cNvSpPr/>
              <p:nvPr/>
            </p:nvSpPr>
            <p:spPr>
              <a:xfrm>
                <a:off x="7475075" y="5568164"/>
                <a:ext cx="1197154" cy="29647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atinLnBrk="1"/>
                <a:r>
                  <a:rPr lang="en-US" altLang="ko-KR" sz="900" b="1" dirty="0">
                    <a:solidFill>
                      <a:srgbClr val="C0504D">
                        <a:lumMod val="50000"/>
                      </a:srgbClr>
                    </a:solidFill>
                    <a:latin typeface="맑은 고딕"/>
                    <a:ea typeface="맑은 고딕"/>
                  </a:rPr>
                  <a:t>Full </a:t>
                </a:r>
                <a:r>
                  <a:rPr lang="en-US" altLang="ko-KR" sz="900" b="1" dirty="0" smtClean="0">
                    <a:solidFill>
                      <a:srgbClr val="C0504D">
                        <a:lumMod val="50000"/>
                      </a:srgbClr>
                    </a:solidFill>
                    <a:latin typeface="맑은 고딕"/>
                    <a:ea typeface="맑은 고딕"/>
                  </a:rPr>
                  <a:t>Data</a:t>
                </a:r>
                <a:endParaRPr lang="ko-KR" altLang="en-US" sz="900" b="1" dirty="0">
                  <a:solidFill>
                    <a:srgbClr val="C0504D">
                      <a:lumMod val="50000"/>
                    </a:srgbClr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7475075" y="5959869"/>
                <a:ext cx="1197154" cy="29647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atinLnBrk="1"/>
                <a:r>
                  <a:rPr lang="en-US" altLang="ko-KR" sz="900" b="1" dirty="0" smtClean="0">
                    <a:solidFill>
                      <a:srgbClr val="4F81BD">
                        <a:lumMod val="50000"/>
                      </a:srgbClr>
                    </a:solidFill>
                    <a:latin typeface="맑은 고딕"/>
                    <a:ea typeface="맑은 고딕"/>
                  </a:rPr>
                  <a:t>Short-term and Selected Data</a:t>
                </a:r>
                <a:endParaRPr lang="ko-KR" altLang="en-US" sz="900" b="1" dirty="0">
                  <a:solidFill>
                    <a:srgbClr val="4F81BD">
                      <a:lumMod val="50000"/>
                    </a:srgbClr>
                  </a:solidFill>
                  <a:latin typeface="맑은 고딕"/>
                  <a:ea typeface="맑은 고딕"/>
                </a:endParaRPr>
              </a:p>
            </p:txBody>
          </p:sp>
        </p:grpSp>
      </p:grpSp>
      <p:pic>
        <p:nvPicPr>
          <p:cNvPr id="54" name="Picture 7" descr="http://dsc.discovery.com/news/2009/07/15/gallery/solar-observatory-418x540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205" y="0"/>
            <a:ext cx="1219795" cy="1575813"/>
          </a:xfrm>
          <a:prstGeom prst="rect">
            <a:avLst/>
          </a:prstGeom>
          <a:noFill/>
          <a:ln w="15875">
            <a:solidFill>
              <a:schemeClr val="bg1"/>
            </a:solidFill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://upload.wikimedia.org/wikipedia/commons/4/4c/KASI_emblem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lc="http://schemas.openxmlformats.org/drawingml/2006/lockedCanvas" xmlns:a14="http://schemas.microsoft.com/office/drawing/2010/main" xmlns="">
                  <a14:imgLayer r:embed="rId17">
                    <a14:imgEffect>
                      <a14:backgroundRemoval t="0" b="100000" l="0" r="100000">
                        <a14:foregroundMark x1="4505" y1="45270" x2="10586" y2="70495"/>
                        <a14:foregroundMark x1="10586" y1="70495" x2="25225" y2="87838"/>
                        <a14:foregroundMark x1="25225" y1="87838" x2="46622" y2="92342"/>
                        <a14:foregroundMark x1="46622" y1="92342" x2="64414" y2="91441"/>
                        <a14:foregroundMark x1="64414" y1="91441" x2="84459" y2="76351"/>
                        <a14:foregroundMark x1="84459" y1="76351" x2="91441" y2="55405"/>
                        <a14:foregroundMark x1="91441" y1="55405" x2="93694" y2="31081"/>
                        <a14:foregroundMark x1="91892" y1="39865" x2="81757" y2="19369"/>
                        <a14:foregroundMark x1="84459" y1="26577" x2="65315" y2="6532"/>
                        <a14:foregroundMark x1="66667" y1="11036" x2="37387" y2="7432"/>
                        <a14:foregroundMark x1="79505" y1="12838" x2="67117" y2="20721"/>
                        <a14:foregroundMark x1="54279" y1="6081" x2="49775" y2="4730"/>
                        <a14:foregroundMark x1="41667" y1="6081" x2="7207" y2="32883"/>
                        <a14:foregroundMark x1="14640" y1="28378" x2="30631" y2="13739"/>
                        <a14:foregroundMark x1="24775" y1="14640" x2="22748" y2="19820"/>
                        <a14:foregroundMark x1="11937" y1="30631" x2="6306" y2="56757"/>
                        <a14:foregroundMark x1="24550" y1="35360" x2="30180" y2="38514"/>
                        <a14:foregroundMark x1="20946" y1="48649" x2="36486" y2="70495"/>
                        <a14:foregroundMark x1="67117" y1="27928" x2="70721" y2="41667"/>
                        <a14:foregroundMark x1="75450" y1="29279" x2="17342" y2="61261"/>
                        <a14:foregroundMark x1="27027" y1="47973" x2="28829" y2="54054"/>
                        <a14:foregroundMark x1="66667" y1="57207" x2="72297" y2="59910"/>
                        <a14:foregroundMark x1="51126" y1="74099" x2="45721" y2="82883"/>
                        <a14:foregroundMark x1="45721" y1="92342" x2="52027" y2="96171"/>
                        <a14:foregroundMark x1="66216" y1="86486" x2="70721" y2="91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3" y="3357562"/>
            <a:ext cx="214314" cy="214314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rlight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286248" y="3000372"/>
            <a:ext cx="909803" cy="46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8" name="직선 연결선 57"/>
          <p:cNvCxnSpPr>
            <a:stCxn id="55" idx="3"/>
          </p:cNvCxnSpPr>
          <p:nvPr/>
        </p:nvCxnSpPr>
        <p:spPr>
          <a:xfrm flipV="1">
            <a:off x="4357687" y="3429000"/>
            <a:ext cx="1285883" cy="3571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 descr="http://nova.stanford.edu/~vlf/IHY_Test/WebPics/stanford_logo.gif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BEBA8EAE-BF5A-486C-A8C5-ECC9F3942E4B}">
                <a14:imgProps xmlns:lc="http://schemas.openxmlformats.org/drawingml/2006/lockedCanvas" xmlns:a14="http://schemas.microsoft.com/office/drawing/2010/main" xmlns="">
                  <a14:imgLayer r:embed="rId20">
                    <a14:imgEffect>
                      <a14:backgroundRemoval t="645" b="99785" l="1758" r="91211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2" y="3286124"/>
            <a:ext cx="292594" cy="26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직사각형 60"/>
          <p:cNvSpPr/>
          <p:nvPr/>
        </p:nvSpPr>
        <p:spPr>
          <a:xfrm>
            <a:off x="6000760" y="6500834"/>
            <a:ext cx="31325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i="1" dirty="0" smtClean="0">
                <a:latin typeface="Arial" pitchFamily="34" charset="0"/>
                <a:cs typeface="Arial" pitchFamily="34" charset="0"/>
              </a:rPr>
              <a:t>Refer to Seonghwan Choi and </a:t>
            </a:r>
            <a:r>
              <a:rPr lang="en-US" altLang="ko-KR" sz="1000" i="1" dirty="0" err="1" smtClean="0">
                <a:latin typeface="Arial" pitchFamily="34" charset="0"/>
                <a:cs typeface="Arial" pitchFamily="34" charset="0"/>
              </a:rPr>
              <a:t>Eunmi</a:t>
            </a:r>
            <a:r>
              <a:rPr lang="en-US" altLang="ko-KR" sz="1000" i="1" dirty="0" smtClean="0">
                <a:latin typeface="Arial" pitchFamily="34" charset="0"/>
                <a:cs typeface="Arial" pitchFamily="34" charset="0"/>
              </a:rPr>
              <a:t> Hwang (KASI)</a:t>
            </a:r>
            <a:endParaRPr lang="en-US" altLang="ko-KR" sz="1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그림 61" descr="KREONET BI_01.pn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686901" y="3214686"/>
            <a:ext cx="670785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446659main1_sdo-img-compare-6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500" y="1384300"/>
            <a:ext cx="8509000" cy="408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572140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SDO will send 1.5 terabytes of data back to Earth each day, which is equivalent to a daily download of half a million songs onto an MP3 player.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opping171_best2048.mov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dirty="0" smtClean="0">
                <a:latin typeface="Arial" pitchFamily="34" charset="0"/>
                <a:cs typeface="Arial" pitchFamily="34" charset="0"/>
              </a:rPr>
              <a:t>NFRI’s KSTAR Project</a:t>
            </a:r>
            <a:endParaRPr lang="ko-KR" alt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그림 2" descr="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88" y="3643314"/>
            <a:ext cx="4973529" cy="2643206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404540" y="5214950"/>
            <a:ext cx="71438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6" name="직선 연결선 5"/>
          <p:cNvCxnSpPr>
            <a:stCxn id="4" idx="6"/>
          </p:cNvCxnSpPr>
          <p:nvPr/>
        </p:nvCxnSpPr>
        <p:spPr>
          <a:xfrm flipV="1">
            <a:off x="475978" y="4714885"/>
            <a:ext cx="4000528" cy="53578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>
            <a:off x="190226" y="5286388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NFRI</a:t>
            </a:r>
            <a:endParaRPr lang="ko-KR" altLang="en-US" sz="1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" descr="kr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168" y="4714884"/>
            <a:ext cx="909803" cy="46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KREONET BI_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821" y="4929198"/>
            <a:ext cx="670785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85720" y="1214422"/>
            <a:ext cx="857256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KSTAR : Korea Superconducting </a:t>
            </a:r>
            <a:r>
              <a:rPr kumimoji="0" lang="en-US" altLang="ko-KR" sz="2000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Tokamak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Advanced Research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KSTAR first plasma occurred, in 2009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World-wide fusion research center as an ITER pilot device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Sharing the experimental data and remote-controlling the experiment</a:t>
            </a: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International Partners: NFRI (National Fusion Research Institute), GA (General Atomics)</a:t>
            </a:r>
          </a:p>
          <a:p>
            <a:pPr marL="77788" indent="-268288" eaLnBrk="0" hangingPunct="0">
              <a:spcBef>
                <a:spcPct val="20000"/>
              </a:spcBef>
            </a:pPr>
            <a:endParaRPr kumimoji="0" lang="en-US" altLang="ko-KR" sz="2000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kumimoji="0" lang="en-US" altLang="ko-KR" sz="2000" dirty="0" smtClean="0">
              <a:latin typeface="Lucida Sans Unicode" charset="0"/>
              <a:ea typeface="맑은 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4690820" y="5367351"/>
            <a:ext cx="71438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19" name="직선 연결선 18"/>
          <p:cNvCxnSpPr/>
          <p:nvPr/>
        </p:nvCxnSpPr>
        <p:spPr>
          <a:xfrm rot="16200000" flipH="1">
            <a:off x="4262192" y="4929199"/>
            <a:ext cx="500066" cy="7143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>
            <a:endCxn id="18" idx="1"/>
          </p:cNvCxnSpPr>
          <p:nvPr/>
        </p:nvCxnSpPr>
        <p:spPr>
          <a:xfrm rot="16200000" flipH="1">
            <a:off x="4543182" y="5219713"/>
            <a:ext cx="162862" cy="15333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 descr="kr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002" y="4357694"/>
            <a:ext cx="633113" cy="32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9"/>
          <p:cNvSpPr txBox="1"/>
          <p:nvPr/>
        </p:nvSpPr>
        <p:spPr>
          <a:xfrm>
            <a:off x="4405068" y="5357826"/>
            <a:ext cx="4286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</a:t>
            </a:r>
            <a:endParaRPr lang="ko-KR" altLang="en-US" sz="1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4047878" y="4929198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ESnet</a:t>
            </a:r>
            <a:endParaRPr lang="ko-KR" altLang="en-US" sz="1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5429256" y="1357298"/>
            <a:ext cx="350998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kumimoji="0" lang="en-US" altLang="ko-KR" sz="2000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25" name="그림 24" descr="log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7944" y="4500570"/>
            <a:ext cx="285752" cy="263772"/>
          </a:xfrm>
          <a:prstGeom prst="rect">
            <a:avLst/>
          </a:prstGeom>
        </p:spPr>
      </p:pic>
      <p:pic>
        <p:nvPicPr>
          <p:cNvPr id="26" name="그림 25" descr="devi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48010" y="3571876"/>
            <a:ext cx="4060494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줄무늬가 있는 오른쪽 화살표 164"/>
          <p:cNvSpPr/>
          <p:nvPr/>
        </p:nvSpPr>
        <p:spPr>
          <a:xfrm rot="3188411">
            <a:off x="3252621" y="4814875"/>
            <a:ext cx="1702880" cy="766483"/>
          </a:xfrm>
          <a:prstGeom prst="stripedRightArrow">
            <a:avLst>
              <a:gd name="adj1" fmla="val 50000"/>
              <a:gd name="adj2" fmla="val 4402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>
                <a:lumMod val="75000"/>
                <a:lumOff val="25000"/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9382" y="150604"/>
            <a:ext cx="8764618" cy="428628"/>
          </a:xfrm>
        </p:spPr>
        <p:txBody>
          <a:bodyPr/>
          <a:lstStyle/>
          <a:p>
            <a:r>
              <a:rPr lang="en-US" altLang="ko-KR" b="1" dirty="0" err="1" smtClean="0">
                <a:latin typeface="Arial" pitchFamily="34" charset="0"/>
                <a:cs typeface="Arial" pitchFamily="34" charset="0"/>
              </a:rPr>
              <a:t>OpenFlow@KREONET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over KROENET and </a:t>
            </a:r>
            <a:r>
              <a:rPr lang="en-US" altLang="ko-KR" b="1" dirty="0" err="1" smtClean="0">
                <a:latin typeface="Arial" pitchFamily="34" charset="0"/>
                <a:cs typeface="Arial" pitchFamily="34" charset="0"/>
              </a:rPr>
              <a:t>KRLight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ko-KR" smtClean="0"/>
              <a:t>KISTI _</a:t>
            </a:r>
            <a:fld id="{7BF5E395-ED96-424A-9388-E68108CCB97E}" type="slidenum">
              <a:rPr lang="ko-KR" altLang="en-US" b="1" smtClean="0"/>
              <a:pPr/>
              <a:t>28</a:t>
            </a:fld>
            <a:endParaRPr lang="en-US" altLang="ko-KR" b="1"/>
          </a:p>
        </p:txBody>
      </p:sp>
      <p:sp>
        <p:nvSpPr>
          <p:cNvPr id="4" name="구름 3"/>
          <p:cNvSpPr/>
          <p:nvPr/>
        </p:nvSpPr>
        <p:spPr>
          <a:xfrm>
            <a:off x="6572251" y="2250281"/>
            <a:ext cx="2071687" cy="3071813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구름 4"/>
          <p:cNvSpPr/>
          <p:nvPr/>
        </p:nvSpPr>
        <p:spPr>
          <a:xfrm>
            <a:off x="642938" y="2178844"/>
            <a:ext cx="2071688" cy="307181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/>
          </a:p>
        </p:txBody>
      </p:sp>
      <p:pic>
        <p:nvPicPr>
          <p:cNvPr id="6" name="Picture 157" descr="pbb-pbt-plsb_ip-aware_corp_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6" y="2239169"/>
            <a:ext cx="71437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7" descr="pbb-pbt-plsb_ip-aware_corp_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3882231"/>
            <a:ext cx="71437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7" descr="pbb-pbt-plsb_ip-aware_corp_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6" y="3882231"/>
            <a:ext cx="71437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타원 8"/>
          <p:cNvSpPr/>
          <p:nvPr/>
        </p:nvSpPr>
        <p:spPr>
          <a:xfrm>
            <a:off x="3143251" y="3810794"/>
            <a:ext cx="142875" cy="14287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4657726" y="1323181"/>
            <a:ext cx="142875" cy="14287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11" name="Object 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3576" y="535781"/>
            <a:ext cx="5095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직사각형 11"/>
          <p:cNvSpPr/>
          <p:nvPr/>
        </p:nvSpPr>
        <p:spPr>
          <a:xfrm>
            <a:off x="3086101" y="751681"/>
            <a:ext cx="1800225" cy="8223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275013" y="931069"/>
            <a:ext cx="647700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800">
                <a:solidFill>
                  <a:srgbClr val="FFFFFF"/>
                </a:solidFill>
              </a:rPr>
              <a:t>OF </a:t>
            </a:r>
          </a:p>
          <a:p>
            <a:pPr>
              <a:defRPr/>
            </a:pPr>
            <a:r>
              <a:rPr lang="en-US" altLang="ko-KR" sz="800">
                <a:solidFill>
                  <a:srgbClr val="FFFFFF"/>
                </a:solidFill>
              </a:rPr>
              <a:t>VLAN 10</a:t>
            </a:r>
            <a:endParaRPr lang="ko-KR" altLang="en-US" sz="800">
              <a:solidFill>
                <a:srgbClr val="FFFFFF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094163" y="921544"/>
            <a:ext cx="647700" cy="433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800">
                <a:solidFill>
                  <a:srgbClr val="FFFFFF"/>
                </a:solidFill>
              </a:rPr>
              <a:t>Non-OF </a:t>
            </a:r>
          </a:p>
          <a:p>
            <a:pPr>
              <a:defRPr/>
            </a:pPr>
            <a:r>
              <a:rPr lang="en-US" altLang="ko-KR" sz="800">
                <a:solidFill>
                  <a:srgbClr val="FFFFFF"/>
                </a:solidFill>
              </a:rPr>
              <a:t>VLAN 1</a:t>
            </a:r>
            <a:endParaRPr lang="ko-KR" altLang="en-US" sz="800">
              <a:solidFill>
                <a:srgbClr val="FFFFFF"/>
              </a:solidFill>
            </a:endParaRPr>
          </a:p>
        </p:txBody>
      </p:sp>
      <p:sp>
        <p:nvSpPr>
          <p:cNvPr id="15" name="Line 92"/>
          <p:cNvSpPr>
            <a:spLocks noChangeShapeType="1"/>
          </p:cNvSpPr>
          <p:nvPr/>
        </p:nvSpPr>
        <p:spPr bwMode="auto">
          <a:xfrm>
            <a:off x="2436813" y="781844"/>
            <a:ext cx="86360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pic>
        <p:nvPicPr>
          <p:cNvPr id="16" name="Object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3576" y="1464469"/>
            <a:ext cx="5095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Line 92"/>
          <p:cNvSpPr>
            <a:spLocks noChangeShapeType="1"/>
          </p:cNvSpPr>
          <p:nvPr/>
        </p:nvSpPr>
        <p:spPr bwMode="auto">
          <a:xfrm flipV="1">
            <a:off x="2436813" y="1286669"/>
            <a:ext cx="863600" cy="287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18" name="Text Box 106"/>
          <p:cNvSpPr txBox="1">
            <a:spLocks noChangeArrowheads="1"/>
          </p:cNvSpPr>
          <p:nvPr/>
        </p:nvSpPr>
        <p:spPr bwMode="auto">
          <a:xfrm>
            <a:off x="4071938" y="1750219"/>
            <a:ext cx="3159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22</a:t>
            </a:r>
          </a:p>
        </p:txBody>
      </p:sp>
      <p:sp>
        <p:nvSpPr>
          <p:cNvPr id="19" name="Text Box 106"/>
          <p:cNvSpPr txBox="1">
            <a:spLocks noChangeArrowheads="1"/>
          </p:cNvSpPr>
          <p:nvPr/>
        </p:nvSpPr>
        <p:spPr bwMode="auto">
          <a:xfrm>
            <a:off x="4500563" y="1750219"/>
            <a:ext cx="3159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21</a:t>
            </a:r>
          </a:p>
        </p:txBody>
      </p:sp>
      <p:sp>
        <p:nvSpPr>
          <p:cNvPr id="20" name="Text Box 106"/>
          <p:cNvSpPr txBox="1">
            <a:spLocks noChangeArrowheads="1"/>
          </p:cNvSpPr>
          <p:nvPr/>
        </p:nvSpPr>
        <p:spPr bwMode="auto">
          <a:xfrm>
            <a:off x="2797176" y="637381"/>
            <a:ext cx="250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7</a:t>
            </a:r>
          </a:p>
        </p:txBody>
      </p:sp>
      <p:sp>
        <p:nvSpPr>
          <p:cNvPr id="21" name="Text Box 106"/>
          <p:cNvSpPr txBox="1">
            <a:spLocks noChangeArrowheads="1"/>
          </p:cNvSpPr>
          <p:nvPr/>
        </p:nvSpPr>
        <p:spPr bwMode="auto">
          <a:xfrm>
            <a:off x="2797176" y="1429544"/>
            <a:ext cx="250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8</a:t>
            </a:r>
          </a:p>
        </p:txBody>
      </p:sp>
      <p:cxnSp>
        <p:nvCxnSpPr>
          <p:cNvPr id="22" name="직선 연결선 21"/>
          <p:cNvCxnSpPr>
            <a:cxnSpLocks noChangeShapeType="1"/>
            <a:stCxn id="86" idx="2"/>
          </p:cNvCxnSpPr>
          <p:nvPr/>
        </p:nvCxnSpPr>
        <p:spPr bwMode="auto">
          <a:xfrm rot="5400000">
            <a:off x="4236244" y="515938"/>
            <a:ext cx="620713" cy="234950"/>
          </a:xfrm>
          <a:prstGeom prst="line">
            <a:avLst/>
          </a:prstGeom>
          <a:noFill/>
          <a:ln w="12700">
            <a:solidFill>
              <a:srgbClr val="0066CC"/>
            </a:solidFill>
            <a:round/>
            <a:headEnd/>
            <a:tailEnd/>
          </a:ln>
        </p:spPr>
      </p:cxnSp>
      <p:sp>
        <p:nvSpPr>
          <p:cNvPr id="23" name="Text Box 106"/>
          <p:cNvSpPr txBox="1">
            <a:spLocks noChangeArrowheads="1"/>
          </p:cNvSpPr>
          <p:nvPr/>
        </p:nvSpPr>
        <p:spPr bwMode="auto">
          <a:xfrm>
            <a:off x="4572001" y="392906"/>
            <a:ext cx="250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5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5659438" y="5382419"/>
            <a:ext cx="1800225" cy="8223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684963" y="5553869"/>
            <a:ext cx="647700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800">
                <a:solidFill>
                  <a:srgbClr val="FFFFFF"/>
                </a:solidFill>
              </a:rPr>
              <a:t>OF </a:t>
            </a:r>
          </a:p>
          <a:p>
            <a:pPr>
              <a:defRPr/>
            </a:pPr>
            <a:r>
              <a:rPr lang="en-US" altLang="ko-KR" sz="800">
                <a:solidFill>
                  <a:srgbClr val="FFFFFF"/>
                </a:solidFill>
              </a:rPr>
              <a:t>VLAN 10</a:t>
            </a:r>
            <a:endParaRPr lang="ko-KR" altLang="en-US" sz="800">
              <a:solidFill>
                <a:srgbClr val="FFFFFF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821363" y="5553869"/>
            <a:ext cx="647700" cy="433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800">
                <a:solidFill>
                  <a:srgbClr val="FFFFFF"/>
                </a:solidFill>
              </a:rPr>
              <a:t>Non-OF </a:t>
            </a:r>
          </a:p>
          <a:p>
            <a:pPr>
              <a:defRPr/>
            </a:pPr>
            <a:r>
              <a:rPr lang="en-US" altLang="ko-KR" sz="800">
                <a:solidFill>
                  <a:srgbClr val="FFFFFF"/>
                </a:solidFill>
              </a:rPr>
              <a:t>VLAN 1</a:t>
            </a:r>
            <a:endParaRPr lang="ko-KR" altLang="en-US" sz="800">
              <a:solidFill>
                <a:srgbClr val="FFFFFF"/>
              </a:solidFill>
            </a:endParaRPr>
          </a:p>
        </p:txBody>
      </p:sp>
      <p:sp>
        <p:nvSpPr>
          <p:cNvPr id="27" name="Line 92"/>
          <p:cNvSpPr>
            <a:spLocks noChangeShapeType="1"/>
          </p:cNvSpPr>
          <p:nvPr/>
        </p:nvSpPr>
        <p:spPr bwMode="auto">
          <a:xfrm flipV="1">
            <a:off x="7286626" y="5617369"/>
            <a:ext cx="628650" cy="61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pic>
        <p:nvPicPr>
          <p:cNvPr id="28" name="Object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63" y="5312569"/>
            <a:ext cx="5095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 Box 106"/>
          <p:cNvSpPr txBox="1">
            <a:spLocks noChangeArrowheads="1"/>
          </p:cNvSpPr>
          <p:nvPr/>
        </p:nvSpPr>
        <p:spPr bwMode="auto">
          <a:xfrm>
            <a:off x="7531101" y="5463381"/>
            <a:ext cx="250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7</a:t>
            </a:r>
          </a:p>
        </p:txBody>
      </p:sp>
      <p:cxnSp>
        <p:nvCxnSpPr>
          <p:cNvPr id="30" name="직선 연결선 29"/>
          <p:cNvCxnSpPr>
            <a:cxnSpLocks noChangeShapeType="1"/>
          </p:cNvCxnSpPr>
          <p:nvPr/>
        </p:nvCxnSpPr>
        <p:spPr bwMode="auto">
          <a:xfrm rot="16200000" flipH="1">
            <a:off x="5971382" y="6199188"/>
            <a:ext cx="765175" cy="338137"/>
          </a:xfrm>
          <a:prstGeom prst="line">
            <a:avLst/>
          </a:prstGeom>
          <a:noFill/>
          <a:ln w="12700">
            <a:solidFill>
              <a:srgbClr val="0066CC"/>
            </a:solidFill>
            <a:round/>
            <a:headEnd/>
            <a:tailEnd/>
          </a:ln>
        </p:spPr>
      </p:cxnSp>
      <p:sp>
        <p:nvSpPr>
          <p:cNvPr id="31" name="Text Box 106"/>
          <p:cNvSpPr txBox="1">
            <a:spLocks noChangeArrowheads="1"/>
          </p:cNvSpPr>
          <p:nvPr/>
        </p:nvSpPr>
        <p:spPr bwMode="auto">
          <a:xfrm>
            <a:off x="6091238" y="6246019"/>
            <a:ext cx="250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5</a:t>
            </a:r>
          </a:p>
        </p:txBody>
      </p:sp>
      <p:pic>
        <p:nvPicPr>
          <p:cNvPr id="32" name="Object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4326" y="6104731"/>
            <a:ext cx="5095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Line 92"/>
          <p:cNvSpPr>
            <a:spLocks noChangeShapeType="1"/>
          </p:cNvSpPr>
          <p:nvPr/>
        </p:nvSpPr>
        <p:spPr bwMode="auto">
          <a:xfrm>
            <a:off x="7286626" y="5893594"/>
            <a:ext cx="676275" cy="361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34" name="Text Box 106"/>
          <p:cNvSpPr txBox="1">
            <a:spLocks noChangeArrowheads="1"/>
          </p:cNvSpPr>
          <p:nvPr/>
        </p:nvSpPr>
        <p:spPr bwMode="auto">
          <a:xfrm>
            <a:off x="7535863" y="6106319"/>
            <a:ext cx="250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8</a:t>
            </a:r>
          </a:p>
        </p:txBody>
      </p:sp>
      <p:sp>
        <p:nvSpPr>
          <p:cNvPr id="35" name="타원 34"/>
          <p:cNvSpPr/>
          <p:nvPr/>
        </p:nvSpPr>
        <p:spPr>
          <a:xfrm>
            <a:off x="3314701" y="5936456"/>
            <a:ext cx="142875" cy="14287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6" name="Object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1" y="5179219"/>
            <a:ext cx="5095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직사각형 36"/>
          <p:cNvSpPr/>
          <p:nvPr/>
        </p:nvSpPr>
        <p:spPr>
          <a:xfrm>
            <a:off x="1743076" y="5364956"/>
            <a:ext cx="1800225" cy="8223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931988" y="5544344"/>
            <a:ext cx="647700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800">
                <a:solidFill>
                  <a:srgbClr val="FFFFFF"/>
                </a:solidFill>
              </a:rPr>
              <a:t>OF </a:t>
            </a:r>
          </a:p>
          <a:p>
            <a:pPr>
              <a:defRPr/>
            </a:pPr>
            <a:r>
              <a:rPr lang="en-US" altLang="ko-KR" sz="800">
                <a:solidFill>
                  <a:srgbClr val="FFFFFF"/>
                </a:solidFill>
              </a:rPr>
              <a:t>VLAN 10</a:t>
            </a:r>
            <a:endParaRPr lang="ko-KR" altLang="en-US" sz="800">
              <a:solidFill>
                <a:srgbClr val="FFFFFF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2751138" y="5534819"/>
            <a:ext cx="647700" cy="433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800">
                <a:solidFill>
                  <a:srgbClr val="FFFFFF"/>
                </a:solidFill>
              </a:rPr>
              <a:t>Non-OF </a:t>
            </a:r>
          </a:p>
          <a:p>
            <a:pPr>
              <a:defRPr/>
            </a:pPr>
            <a:r>
              <a:rPr lang="en-US" altLang="ko-KR" sz="800">
                <a:solidFill>
                  <a:srgbClr val="FFFFFF"/>
                </a:solidFill>
              </a:rPr>
              <a:t>VLAN 1</a:t>
            </a:r>
            <a:endParaRPr lang="ko-KR" altLang="en-US" sz="800">
              <a:solidFill>
                <a:srgbClr val="FFFFFF"/>
              </a:solidFill>
            </a:endParaRPr>
          </a:p>
        </p:txBody>
      </p:sp>
      <p:sp>
        <p:nvSpPr>
          <p:cNvPr id="40" name="Line 92"/>
          <p:cNvSpPr>
            <a:spLocks noChangeShapeType="1"/>
          </p:cNvSpPr>
          <p:nvPr/>
        </p:nvSpPr>
        <p:spPr bwMode="auto">
          <a:xfrm>
            <a:off x="1093788" y="5395119"/>
            <a:ext cx="86360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pic>
        <p:nvPicPr>
          <p:cNvPr id="41" name="Object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51" y="6085681"/>
            <a:ext cx="5095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Line 92"/>
          <p:cNvSpPr>
            <a:spLocks noChangeShapeType="1"/>
          </p:cNvSpPr>
          <p:nvPr/>
        </p:nvSpPr>
        <p:spPr bwMode="auto">
          <a:xfrm flipV="1">
            <a:off x="1093788" y="5899944"/>
            <a:ext cx="863600" cy="287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43" name="Text Box 106"/>
          <p:cNvSpPr txBox="1">
            <a:spLocks noChangeArrowheads="1"/>
          </p:cNvSpPr>
          <p:nvPr/>
        </p:nvSpPr>
        <p:spPr bwMode="auto">
          <a:xfrm>
            <a:off x="1454151" y="5250656"/>
            <a:ext cx="250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7</a:t>
            </a:r>
          </a:p>
        </p:txBody>
      </p:sp>
      <p:sp>
        <p:nvSpPr>
          <p:cNvPr id="44" name="Text Box 106"/>
          <p:cNvSpPr txBox="1">
            <a:spLocks noChangeArrowheads="1"/>
          </p:cNvSpPr>
          <p:nvPr/>
        </p:nvSpPr>
        <p:spPr bwMode="auto">
          <a:xfrm>
            <a:off x="1454151" y="6042819"/>
            <a:ext cx="250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8</a:t>
            </a:r>
          </a:p>
        </p:txBody>
      </p:sp>
      <p:sp>
        <p:nvSpPr>
          <p:cNvPr id="45" name="Text Box 106"/>
          <p:cNvSpPr txBox="1">
            <a:spLocks noChangeArrowheads="1"/>
          </p:cNvSpPr>
          <p:nvPr/>
        </p:nvSpPr>
        <p:spPr bwMode="auto">
          <a:xfrm>
            <a:off x="3038476" y="6228556"/>
            <a:ext cx="250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5</a:t>
            </a:r>
          </a:p>
        </p:txBody>
      </p:sp>
      <p:sp>
        <p:nvSpPr>
          <p:cNvPr id="46" name="타원 45"/>
          <p:cNvSpPr/>
          <p:nvPr/>
        </p:nvSpPr>
        <p:spPr>
          <a:xfrm>
            <a:off x="4143376" y="2464594"/>
            <a:ext cx="142875" cy="14287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47" name="직선 연결선 46"/>
          <p:cNvCxnSpPr>
            <a:stCxn id="9" idx="7"/>
            <a:endCxn id="46" idx="3"/>
          </p:cNvCxnSpPr>
          <p:nvPr/>
        </p:nvCxnSpPr>
        <p:spPr>
          <a:xfrm rot="5400000" flipH="1" flipV="1">
            <a:off x="3092451" y="2759868"/>
            <a:ext cx="1244600" cy="89852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타원 47"/>
          <p:cNvSpPr/>
          <p:nvPr/>
        </p:nvSpPr>
        <p:spPr>
          <a:xfrm>
            <a:off x="3000376" y="4453731"/>
            <a:ext cx="142875" cy="14287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3357563" y="3810794"/>
            <a:ext cx="142875" cy="1428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0" name="타원 49"/>
          <p:cNvSpPr/>
          <p:nvPr/>
        </p:nvSpPr>
        <p:spPr>
          <a:xfrm>
            <a:off x="4143376" y="2750344"/>
            <a:ext cx="142875" cy="1428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5500688" y="4274344"/>
            <a:ext cx="142875" cy="1428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3571876" y="4274344"/>
            <a:ext cx="142875" cy="1428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53" name="직선 연결선 52"/>
          <p:cNvCxnSpPr>
            <a:stCxn id="52" idx="6"/>
            <a:endCxn id="51" idx="2"/>
          </p:cNvCxnSpPr>
          <p:nvPr/>
        </p:nvCxnSpPr>
        <p:spPr>
          <a:xfrm>
            <a:off x="3714751" y="4345781"/>
            <a:ext cx="1785937" cy="0"/>
          </a:xfrm>
          <a:prstGeom prst="line">
            <a:avLst/>
          </a:prstGeom>
          <a:ln w="38100">
            <a:solidFill>
              <a:srgbClr val="EA4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타원 53"/>
          <p:cNvSpPr/>
          <p:nvPr/>
        </p:nvSpPr>
        <p:spPr>
          <a:xfrm>
            <a:off x="3214688" y="4453731"/>
            <a:ext cx="142875" cy="1428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5857876" y="4453731"/>
            <a:ext cx="142875" cy="1428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6" name="타원 55"/>
          <p:cNvSpPr/>
          <p:nvPr/>
        </p:nvSpPr>
        <p:spPr>
          <a:xfrm>
            <a:off x="3571876" y="4096544"/>
            <a:ext cx="142875" cy="1428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5500688" y="4096544"/>
            <a:ext cx="142875" cy="1428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8" name="타원 57"/>
          <p:cNvSpPr/>
          <p:nvPr/>
        </p:nvSpPr>
        <p:spPr>
          <a:xfrm>
            <a:off x="6072188" y="4453731"/>
            <a:ext cx="142875" cy="1428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59" name="직선 연결선 58"/>
          <p:cNvCxnSpPr>
            <a:stCxn id="50" idx="3"/>
            <a:endCxn id="49" idx="7"/>
          </p:cNvCxnSpPr>
          <p:nvPr/>
        </p:nvCxnSpPr>
        <p:spPr>
          <a:xfrm rot="5400000">
            <a:off x="3342482" y="3009900"/>
            <a:ext cx="958850" cy="6842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/>
          <p:cNvCxnSpPr>
            <a:stCxn id="56" idx="6"/>
            <a:endCxn id="57" idx="2"/>
          </p:cNvCxnSpPr>
          <p:nvPr/>
        </p:nvCxnSpPr>
        <p:spPr>
          <a:xfrm>
            <a:off x="3714751" y="4167981"/>
            <a:ext cx="178593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/>
          <p:cNvCxnSpPr>
            <a:stCxn id="9" idx="4"/>
            <a:endCxn id="48" idx="0"/>
          </p:cNvCxnSpPr>
          <p:nvPr/>
        </p:nvCxnSpPr>
        <p:spPr>
          <a:xfrm rot="5400000">
            <a:off x="2893220" y="4132262"/>
            <a:ext cx="500062" cy="142875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/>
          <p:cNvCxnSpPr>
            <a:stCxn id="48" idx="4"/>
          </p:cNvCxnSpPr>
          <p:nvPr/>
        </p:nvCxnSpPr>
        <p:spPr>
          <a:xfrm rot="5400000">
            <a:off x="2821781" y="4846638"/>
            <a:ext cx="5000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/>
          <p:cNvCxnSpPr>
            <a:stCxn id="49" idx="4"/>
            <a:endCxn id="56" idx="1"/>
          </p:cNvCxnSpPr>
          <p:nvPr/>
        </p:nvCxnSpPr>
        <p:spPr>
          <a:xfrm rot="16200000" flipH="1">
            <a:off x="3429001" y="3953669"/>
            <a:ext cx="163512" cy="163512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/>
          <p:cNvCxnSpPr>
            <a:stCxn id="52" idx="3"/>
          </p:cNvCxnSpPr>
          <p:nvPr/>
        </p:nvCxnSpPr>
        <p:spPr>
          <a:xfrm rot="5400000">
            <a:off x="3510757" y="4365625"/>
            <a:ext cx="50800" cy="112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/>
          <p:cNvCxnSpPr>
            <a:stCxn id="57" idx="6"/>
          </p:cNvCxnSpPr>
          <p:nvPr/>
        </p:nvCxnSpPr>
        <p:spPr>
          <a:xfrm>
            <a:off x="5643563" y="4167981"/>
            <a:ext cx="428625" cy="28575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타원 65"/>
          <p:cNvSpPr/>
          <p:nvPr/>
        </p:nvSpPr>
        <p:spPr>
          <a:xfrm>
            <a:off x="4257676" y="2239169"/>
            <a:ext cx="142875" cy="14287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7" name="타원 66"/>
          <p:cNvSpPr/>
          <p:nvPr/>
        </p:nvSpPr>
        <p:spPr>
          <a:xfrm>
            <a:off x="4500563" y="2239169"/>
            <a:ext cx="142875" cy="1428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68" name="직선 연결선 67"/>
          <p:cNvCxnSpPr>
            <a:stCxn id="52" idx="3"/>
            <a:endCxn id="54" idx="6"/>
          </p:cNvCxnSpPr>
          <p:nvPr/>
        </p:nvCxnSpPr>
        <p:spPr>
          <a:xfrm rot="5400000">
            <a:off x="3410744" y="4343400"/>
            <a:ext cx="128588" cy="234950"/>
          </a:xfrm>
          <a:prstGeom prst="line">
            <a:avLst/>
          </a:prstGeom>
          <a:ln w="38100">
            <a:solidFill>
              <a:srgbClr val="EA425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 68"/>
          <p:cNvCxnSpPr>
            <a:stCxn id="54" idx="4"/>
          </p:cNvCxnSpPr>
          <p:nvPr/>
        </p:nvCxnSpPr>
        <p:spPr>
          <a:xfrm rot="5400000">
            <a:off x="3036094" y="4846638"/>
            <a:ext cx="500063" cy="0"/>
          </a:xfrm>
          <a:prstGeom prst="line">
            <a:avLst/>
          </a:prstGeom>
          <a:ln w="38100">
            <a:solidFill>
              <a:srgbClr val="EA4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연결선 69"/>
          <p:cNvCxnSpPr>
            <a:stCxn id="51" idx="5"/>
            <a:endCxn id="55" idx="2"/>
          </p:cNvCxnSpPr>
          <p:nvPr/>
        </p:nvCxnSpPr>
        <p:spPr>
          <a:xfrm rot="16200000" flipH="1">
            <a:off x="5676107" y="4343400"/>
            <a:ext cx="128588" cy="234950"/>
          </a:xfrm>
          <a:prstGeom prst="line">
            <a:avLst/>
          </a:prstGeom>
          <a:ln w="38100">
            <a:solidFill>
              <a:srgbClr val="EA425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70"/>
          <p:cNvCxnSpPr/>
          <p:nvPr/>
        </p:nvCxnSpPr>
        <p:spPr>
          <a:xfrm rot="5400000">
            <a:off x="5679281" y="4846638"/>
            <a:ext cx="500063" cy="0"/>
          </a:xfrm>
          <a:prstGeom prst="line">
            <a:avLst/>
          </a:prstGeom>
          <a:ln w="38100">
            <a:solidFill>
              <a:srgbClr val="EA4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/>
          <p:nvPr/>
        </p:nvCxnSpPr>
        <p:spPr>
          <a:xfrm rot="5400000">
            <a:off x="5893594" y="4846638"/>
            <a:ext cx="5000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>
            <a:stCxn id="50" idx="7"/>
            <a:endCxn id="67" idx="3"/>
          </p:cNvCxnSpPr>
          <p:nvPr/>
        </p:nvCxnSpPr>
        <p:spPr>
          <a:xfrm rot="5400000" flipH="1" flipV="1">
            <a:off x="4188619" y="2438400"/>
            <a:ext cx="409575" cy="255588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/>
          <p:cNvCxnSpPr>
            <a:stCxn id="66" idx="3"/>
            <a:endCxn id="46" idx="7"/>
          </p:cNvCxnSpPr>
          <p:nvPr/>
        </p:nvCxnSpPr>
        <p:spPr>
          <a:xfrm rot="5400000">
            <a:off x="4210844" y="2416175"/>
            <a:ext cx="123825" cy="14288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>
            <a:endCxn id="66" idx="0"/>
          </p:cNvCxnSpPr>
          <p:nvPr/>
        </p:nvCxnSpPr>
        <p:spPr>
          <a:xfrm rot="5400000">
            <a:off x="4114800" y="2024857"/>
            <a:ext cx="42862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 rot="5400000">
            <a:off x="4357688" y="2024857"/>
            <a:ext cx="42862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그룹 76"/>
          <p:cNvGrpSpPr>
            <a:grpSpLocks/>
          </p:cNvGrpSpPr>
          <p:nvPr/>
        </p:nvGrpSpPr>
        <p:grpSpPr bwMode="auto">
          <a:xfrm>
            <a:off x="4071938" y="1464469"/>
            <a:ext cx="857250" cy="357187"/>
            <a:chOff x="977900" y="4572000"/>
            <a:chExt cx="736580" cy="285760"/>
          </a:xfrm>
        </p:grpSpPr>
        <p:grpSp>
          <p:nvGrpSpPr>
            <p:cNvPr id="154" name="Group 18"/>
            <p:cNvGrpSpPr>
              <a:grpSpLocks/>
            </p:cNvGrpSpPr>
            <p:nvPr/>
          </p:nvGrpSpPr>
          <p:grpSpPr bwMode="auto">
            <a:xfrm>
              <a:off x="977900" y="4572000"/>
              <a:ext cx="736580" cy="285760"/>
              <a:chOff x="0" y="0"/>
              <a:chExt cx="1296" cy="528"/>
            </a:xfrm>
          </p:grpSpPr>
          <p:sp>
            <p:nvSpPr>
              <p:cNvPr id="156" name="AutoShape 19"/>
              <p:cNvSpPr>
                <a:spLocks/>
              </p:cNvSpPr>
              <p:nvPr/>
            </p:nvSpPr>
            <p:spPr bwMode="auto">
              <a:xfrm>
                <a:off x="0" y="0"/>
                <a:ext cx="129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57" name="AutoShape 20"/>
              <p:cNvSpPr>
                <a:spLocks/>
              </p:cNvSpPr>
              <p:nvPr/>
            </p:nvSpPr>
            <p:spPr bwMode="auto">
              <a:xfrm>
                <a:off x="0" y="0"/>
                <a:ext cx="1296" cy="26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58" name="Rectangle 21"/>
              <p:cNvSpPr>
                <a:spLocks/>
              </p:cNvSpPr>
              <p:nvPr/>
            </p:nvSpPr>
            <p:spPr bwMode="auto">
              <a:xfrm>
                <a:off x="0" y="264"/>
                <a:ext cx="0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ko-KR" b="0">
                  <a:latin typeface="굴림" charset="-127"/>
                  <a:ea typeface="굴림" charset="-127"/>
                </a:endParaRPr>
              </a:p>
            </p:txBody>
          </p:sp>
        </p:grpSp>
        <p:pic>
          <p:nvPicPr>
            <p:cNvPr id="155" name="Picture 7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71538" y="4593497"/>
              <a:ext cx="500066" cy="264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78" name="그룹 77"/>
          <p:cNvGrpSpPr>
            <a:grpSpLocks/>
          </p:cNvGrpSpPr>
          <p:nvPr/>
        </p:nvGrpSpPr>
        <p:grpSpPr bwMode="auto">
          <a:xfrm>
            <a:off x="2714626" y="5107781"/>
            <a:ext cx="857250" cy="357188"/>
            <a:chOff x="977900" y="4572000"/>
            <a:chExt cx="736580" cy="285760"/>
          </a:xfrm>
        </p:grpSpPr>
        <p:grpSp>
          <p:nvGrpSpPr>
            <p:cNvPr id="149" name="Group 18"/>
            <p:cNvGrpSpPr>
              <a:grpSpLocks/>
            </p:cNvGrpSpPr>
            <p:nvPr/>
          </p:nvGrpSpPr>
          <p:grpSpPr bwMode="auto">
            <a:xfrm>
              <a:off x="977900" y="4572000"/>
              <a:ext cx="736580" cy="285760"/>
              <a:chOff x="0" y="0"/>
              <a:chExt cx="1296" cy="528"/>
            </a:xfrm>
          </p:grpSpPr>
          <p:sp>
            <p:nvSpPr>
              <p:cNvPr id="151" name="AutoShape 19"/>
              <p:cNvSpPr>
                <a:spLocks/>
              </p:cNvSpPr>
              <p:nvPr/>
            </p:nvSpPr>
            <p:spPr bwMode="auto">
              <a:xfrm>
                <a:off x="0" y="0"/>
                <a:ext cx="129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52" name="AutoShape 20"/>
              <p:cNvSpPr>
                <a:spLocks/>
              </p:cNvSpPr>
              <p:nvPr/>
            </p:nvSpPr>
            <p:spPr bwMode="auto">
              <a:xfrm>
                <a:off x="0" y="0"/>
                <a:ext cx="1296" cy="26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53" name="Rectangle 21"/>
              <p:cNvSpPr>
                <a:spLocks/>
              </p:cNvSpPr>
              <p:nvPr/>
            </p:nvSpPr>
            <p:spPr bwMode="auto">
              <a:xfrm>
                <a:off x="0" y="264"/>
                <a:ext cx="0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ko-KR" b="0">
                  <a:latin typeface="굴림" charset="-127"/>
                  <a:ea typeface="굴림" charset="-127"/>
                </a:endParaRPr>
              </a:p>
            </p:txBody>
          </p:sp>
        </p:grpSp>
        <p:pic>
          <p:nvPicPr>
            <p:cNvPr id="150" name="Picture 7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71538" y="4593497"/>
              <a:ext cx="500066" cy="264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79" name="그룹 78"/>
          <p:cNvGrpSpPr>
            <a:grpSpLocks/>
          </p:cNvGrpSpPr>
          <p:nvPr/>
        </p:nvGrpSpPr>
        <p:grpSpPr bwMode="auto">
          <a:xfrm>
            <a:off x="5643563" y="5107781"/>
            <a:ext cx="857250" cy="357188"/>
            <a:chOff x="977900" y="4572000"/>
            <a:chExt cx="736580" cy="285760"/>
          </a:xfrm>
        </p:grpSpPr>
        <p:grpSp>
          <p:nvGrpSpPr>
            <p:cNvPr id="144" name="Group 18"/>
            <p:cNvGrpSpPr>
              <a:grpSpLocks/>
            </p:cNvGrpSpPr>
            <p:nvPr/>
          </p:nvGrpSpPr>
          <p:grpSpPr bwMode="auto">
            <a:xfrm>
              <a:off x="977900" y="4572000"/>
              <a:ext cx="736580" cy="285760"/>
              <a:chOff x="0" y="0"/>
              <a:chExt cx="1296" cy="528"/>
            </a:xfrm>
          </p:grpSpPr>
          <p:sp>
            <p:nvSpPr>
              <p:cNvPr id="146" name="AutoShape 19"/>
              <p:cNvSpPr>
                <a:spLocks/>
              </p:cNvSpPr>
              <p:nvPr/>
            </p:nvSpPr>
            <p:spPr bwMode="auto">
              <a:xfrm>
                <a:off x="0" y="0"/>
                <a:ext cx="129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47" name="AutoShape 20"/>
              <p:cNvSpPr>
                <a:spLocks/>
              </p:cNvSpPr>
              <p:nvPr/>
            </p:nvSpPr>
            <p:spPr bwMode="auto">
              <a:xfrm>
                <a:off x="0" y="0"/>
                <a:ext cx="1296" cy="26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48" name="Rectangle 21"/>
              <p:cNvSpPr>
                <a:spLocks/>
              </p:cNvSpPr>
              <p:nvPr/>
            </p:nvSpPr>
            <p:spPr bwMode="auto">
              <a:xfrm>
                <a:off x="0" y="264"/>
                <a:ext cx="0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ko-KR" b="0">
                  <a:latin typeface="굴림" charset="-127"/>
                  <a:ea typeface="굴림" charset="-127"/>
                </a:endParaRPr>
              </a:p>
            </p:txBody>
          </p:sp>
        </p:grpSp>
        <p:pic>
          <p:nvPicPr>
            <p:cNvPr id="145" name="Picture 7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71538" y="4593497"/>
              <a:ext cx="500066" cy="264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80" name="Text Box 106"/>
          <p:cNvSpPr txBox="1">
            <a:spLocks noChangeArrowheads="1"/>
          </p:cNvSpPr>
          <p:nvPr/>
        </p:nvSpPr>
        <p:spPr bwMode="auto">
          <a:xfrm>
            <a:off x="2433638" y="4679156"/>
            <a:ext cx="6842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Trunk</a:t>
            </a:r>
          </a:p>
          <a:p>
            <a:pPr marL="285750" indent="-285750">
              <a:buFont typeface="Wingdings" charset="2"/>
              <a:buNone/>
            </a:pPr>
            <a:r>
              <a:rPr lang="en-US" altLang="ko-KR" sz="800" b="0"/>
              <a:t>(VLAN10)</a:t>
            </a:r>
          </a:p>
        </p:txBody>
      </p:sp>
      <p:sp>
        <p:nvSpPr>
          <p:cNvPr id="81" name="Text Box 106"/>
          <p:cNvSpPr txBox="1">
            <a:spLocks noChangeArrowheads="1"/>
          </p:cNvSpPr>
          <p:nvPr/>
        </p:nvSpPr>
        <p:spPr bwMode="auto">
          <a:xfrm>
            <a:off x="2786063" y="4939506"/>
            <a:ext cx="3159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22</a:t>
            </a:r>
          </a:p>
        </p:txBody>
      </p:sp>
      <p:sp>
        <p:nvSpPr>
          <p:cNvPr id="82" name="Text Box 106"/>
          <p:cNvSpPr txBox="1">
            <a:spLocks noChangeArrowheads="1"/>
          </p:cNvSpPr>
          <p:nvPr/>
        </p:nvSpPr>
        <p:spPr bwMode="auto">
          <a:xfrm>
            <a:off x="3214688" y="4939506"/>
            <a:ext cx="3159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21</a:t>
            </a:r>
          </a:p>
        </p:txBody>
      </p:sp>
      <p:sp>
        <p:nvSpPr>
          <p:cNvPr id="83" name="Text Box 106"/>
          <p:cNvSpPr txBox="1">
            <a:spLocks noChangeArrowheads="1"/>
          </p:cNvSpPr>
          <p:nvPr/>
        </p:nvSpPr>
        <p:spPr bwMode="auto">
          <a:xfrm>
            <a:off x="5643563" y="4939506"/>
            <a:ext cx="3159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22</a:t>
            </a:r>
          </a:p>
        </p:txBody>
      </p:sp>
      <p:sp>
        <p:nvSpPr>
          <p:cNvPr id="84" name="Text Box 106"/>
          <p:cNvSpPr txBox="1">
            <a:spLocks noChangeArrowheads="1"/>
          </p:cNvSpPr>
          <p:nvPr/>
        </p:nvSpPr>
        <p:spPr bwMode="auto">
          <a:xfrm>
            <a:off x="6072188" y="4939506"/>
            <a:ext cx="3159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21</a:t>
            </a:r>
          </a:p>
        </p:txBody>
      </p:sp>
      <p:grpSp>
        <p:nvGrpSpPr>
          <p:cNvPr id="85" name="Group 16"/>
          <p:cNvGrpSpPr>
            <a:grpSpLocks/>
          </p:cNvGrpSpPr>
          <p:nvPr/>
        </p:nvGrpSpPr>
        <p:grpSpPr bwMode="auto">
          <a:xfrm>
            <a:off x="5646738" y="2393156"/>
            <a:ext cx="647700" cy="719138"/>
            <a:chOff x="0" y="0"/>
            <a:chExt cx="576" cy="576"/>
          </a:xfrm>
        </p:grpSpPr>
        <p:pic>
          <p:nvPicPr>
            <p:cNvPr id="143" name="Picture 17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576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86" name="Text Box 106"/>
          <p:cNvSpPr txBox="1">
            <a:spLocks noChangeArrowheads="1"/>
          </p:cNvSpPr>
          <p:nvPr/>
        </p:nvSpPr>
        <p:spPr bwMode="auto">
          <a:xfrm>
            <a:off x="5715001" y="3112294"/>
            <a:ext cx="5445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>
                <a:solidFill>
                  <a:srgbClr val="990000"/>
                </a:solidFill>
              </a:rPr>
              <a:t>NOX 2</a:t>
            </a:r>
          </a:p>
        </p:txBody>
      </p:sp>
      <p:sp>
        <p:nvSpPr>
          <p:cNvPr id="87" name="Text Box 106"/>
          <p:cNvSpPr txBox="1">
            <a:spLocks noChangeArrowheads="1"/>
          </p:cNvSpPr>
          <p:nvPr/>
        </p:nvSpPr>
        <p:spPr bwMode="auto">
          <a:xfrm>
            <a:off x="5357813" y="3250406"/>
            <a:ext cx="12414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Listener port #: 975</a:t>
            </a:r>
          </a:p>
        </p:txBody>
      </p:sp>
      <p:sp>
        <p:nvSpPr>
          <p:cNvPr id="88" name="Text Box 106"/>
          <p:cNvSpPr txBox="1">
            <a:spLocks noChangeArrowheads="1"/>
          </p:cNvSpPr>
          <p:nvPr/>
        </p:nvSpPr>
        <p:spPr bwMode="auto">
          <a:xfrm>
            <a:off x="3994151" y="107156"/>
            <a:ext cx="1339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>
                <a:solidFill>
                  <a:srgbClr val="990000"/>
                </a:solidFill>
              </a:rPr>
              <a:t>OF Seoul   (~ A540)</a:t>
            </a:r>
          </a:p>
        </p:txBody>
      </p:sp>
      <p:pic>
        <p:nvPicPr>
          <p:cNvPr id="8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1" y="4393406"/>
            <a:ext cx="457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13" descr="l2_switch_corp_blu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7951" y="3505994"/>
            <a:ext cx="55086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Text Box 65"/>
          <p:cNvSpPr txBox="1">
            <a:spLocks noChangeArrowheads="1"/>
          </p:cNvSpPr>
          <p:nvPr/>
        </p:nvSpPr>
        <p:spPr bwMode="auto">
          <a:xfrm>
            <a:off x="1500188" y="3607594"/>
            <a:ext cx="1285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/>
              <a:t>Nortel  </a:t>
            </a:r>
          </a:p>
          <a:p>
            <a:r>
              <a:rPr lang="en-US" altLang="ko-KR" sz="800" b="0"/>
              <a:t>Baystack 380-24T</a:t>
            </a:r>
          </a:p>
        </p:txBody>
      </p:sp>
      <p:sp>
        <p:nvSpPr>
          <p:cNvPr id="92" name="Text Box 65"/>
          <p:cNvSpPr txBox="1">
            <a:spLocks noChangeArrowheads="1"/>
          </p:cNvSpPr>
          <p:nvPr/>
        </p:nvSpPr>
        <p:spPr bwMode="auto">
          <a:xfrm>
            <a:off x="1285876" y="4964906"/>
            <a:ext cx="715962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/>
              <a:t>Cisco 7609</a:t>
            </a:r>
          </a:p>
        </p:txBody>
      </p:sp>
      <p:sp>
        <p:nvSpPr>
          <p:cNvPr id="93" name="Text Box 64"/>
          <p:cNvSpPr txBox="1">
            <a:spLocks noChangeArrowheads="1"/>
          </p:cNvSpPr>
          <p:nvPr/>
        </p:nvSpPr>
        <p:spPr bwMode="auto">
          <a:xfrm>
            <a:off x="1143001" y="4234656"/>
            <a:ext cx="1052512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/>
              <a:t>SuperSiReN</a:t>
            </a:r>
          </a:p>
        </p:txBody>
      </p:sp>
      <p:cxnSp>
        <p:nvCxnSpPr>
          <p:cNvPr id="94" name="직선 연결선 93"/>
          <p:cNvCxnSpPr/>
          <p:nvPr/>
        </p:nvCxnSpPr>
        <p:spPr>
          <a:xfrm>
            <a:off x="1882776" y="4829969"/>
            <a:ext cx="831850" cy="4302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>
            <a:endCxn id="5" idx="0"/>
          </p:cNvCxnSpPr>
          <p:nvPr/>
        </p:nvCxnSpPr>
        <p:spPr>
          <a:xfrm rot="16200000" flipH="1">
            <a:off x="1404939" y="4140993"/>
            <a:ext cx="500062" cy="47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그룹 95"/>
          <p:cNvGrpSpPr>
            <a:grpSpLocks/>
          </p:cNvGrpSpPr>
          <p:nvPr/>
        </p:nvGrpSpPr>
        <p:grpSpPr bwMode="auto">
          <a:xfrm>
            <a:off x="1257301" y="2667794"/>
            <a:ext cx="857250" cy="357187"/>
            <a:chOff x="977900" y="4572000"/>
            <a:chExt cx="736580" cy="285760"/>
          </a:xfrm>
        </p:grpSpPr>
        <p:grpSp>
          <p:nvGrpSpPr>
            <p:cNvPr id="138" name="Group 18"/>
            <p:cNvGrpSpPr>
              <a:grpSpLocks/>
            </p:cNvGrpSpPr>
            <p:nvPr/>
          </p:nvGrpSpPr>
          <p:grpSpPr bwMode="auto">
            <a:xfrm>
              <a:off x="977900" y="4572000"/>
              <a:ext cx="736580" cy="285760"/>
              <a:chOff x="0" y="0"/>
              <a:chExt cx="1296" cy="528"/>
            </a:xfrm>
          </p:grpSpPr>
          <p:sp>
            <p:nvSpPr>
              <p:cNvPr id="140" name="AutoShape 19"/>
              <p:cNvSpPr>
                <a:spLocks/>
              </p:cNvSpPr>
              <p:nvPr/>
            </p:nvSpPr>
            <p:spPr bwMode="auto">
              <a:xfrm>
                <a:off x="0" y="0"/>
                <a:ext cx="129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41" name="AutoShape 20"/>
              <p:cNvSpPr>
                <a:spLocks/>
              </p:cNvSpPr>
              <p:nvPr/>
            </p:nvSpPr>
            <p:spPr bwMode="auto">
              <a:xfrm>
                <a:off x="0" y="0"/>
                <a:ext cx="1296" cy="26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42" name="Rectangle 21"/>
              <p:cNvSpPr>
                <a:spLocks/>
              </p:cNvSpPr>
              <p:nvPr/>
            </p:nvSpPr>
            <p:spPr bwMode="auto">
              <a:xfrm>
                <a:off x="0" y="264"/>
                <a:ext cx="0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ko-KR" b="0">
                  <a:latin typeface="굴림" charset="-127"/>
                  <a:ea typeface="굴림" charset="-127"/>
                </a:endParaRPr>
              </a:p>
            </p:txBody>
          </p:sp>
        </p:grpSp>
        <p:pic>
          <p:nvPicPr>
            <p:cNvPr id="139" name="Picture 7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71538" y="4593497"/>
              <a:ext cx="500066" cy="264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cxnSp>
        <p:nvCxnSpPr>
          <p:cNvPr id="97" name="직선 연결선 96"/>
          <p:cNvCxnSpPr/>
          <p:nvPr/>
        </p:nvCxnSpPr>
        <p:spPr>
          <a:xfrm rot="5400000">
            <a:off x="1414463" y="3263106"/>
            <a:ext cx="481013" cy="47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Box 65"/>
          <p:cNvSpPr txBox="1">
            <a:spLocks noChangeArrowheads="1"/>
          </p:cNvSpPr>
          <p:nvPr/>
        </p:nvSpPr>
        <p:spPr bwMode="auto">
          <a:xfrm>
            <a:off x="3500438" y="3821906"/>
            <a:ext cx="7159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/>
              <a:t>MERS 8610-DJ</a:t>
            </a:r>
          </a:p>
        </p:txBody>
      </p:sp>
      <p:sp>
        <p:nvSpPr>
          <p:cNvPr id="99" name="Text Box 65"/>
          <p:cNvSpPr txBox="1">
            <a:spLocks noChangeArrowheads="1"/>
          </p:cNvSpPr>
          <p:nvPr/>
        </p:nvSpPr>
        <p:spPr bwMode="auto">
          <a:xfrm>
            <a:off x="4999038" y="3821906"/>
            <a:ext cx="7159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/>
              <a:t>MERS 8610-GJ</a:t>
            </a:r>
          </a:p>
        </p:txBody>
      </p:sp>
      <p:sp>
        <p:nvSpPr>
          <p:cNvPr id="100" name="Text Box 65"/>
          <p:cNvSpPr txBox="1">
            <a:spLocks noChangeArrowheads="1"/>
          </p:cNvSpPr>
          <p:nvPr/>
        </p:nvSpPr>
        <p:spPr bwMode="auto">
          <a:xfrm>
            <a:off x="4214813" y="3036094"/>
            <a:ext cx="7159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/>
              <a:t>MERS 8610-SE</a:t>
            </a:r>
          </a:p>
        </p:txBody>
      </p:sp>
      <p:sp>
        <p:nvSpPr>
          <p:cNvPr id="101" name="Text Box 65"/>
          <p:cNvSpPr txBox="1">
            <a:spLocks noChangeArrowheads="1"/>
          </p:cNvSpPr>
          <p:nvPr/>
        </p:nvSpPr>
        <p:spPr bwMode="auto">
          <a:xfrm>
            <a:off x="142844" y="3632557"/>
            <a:ext cx="128587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 dirty="0" err="1" smtClean="0"/>
              <a:t>Chungnam</a:t>
            </a:r>
            <a:r>
              <a:rPr lang="en-US" altLang="ko-KR" sz="800" b="0" dirty="0" smtClean="0"/>
              <a:t> Univ. Lab</a:t>
            </a:r>
            <a:r>
              <a:rPr lang="en-US" altLang="ko-KR" sz="800" dirty="0"/>
              <a:t> </a:t>
            </a:r>
            <a:r>
              <a:rPr lang="en-US" altLang="ko-KR" sz="800" dirty="0" smtClean="0"/>
              <a:t>#1</a:t>
            </a:r>
            <a:endParaRPr lang="en-US" altLang="ko-KR" sz="800" b="0" dirty="0"/>
          </a:p>
        </p:txBody>
      </p:sp>
      <p:sp>
        <p:nvSpPr>
          <p:cNvPr id="103" name="Text Box 106"/>
          <p:cNvSpPr txBox="1">
            <a:spLocks noChangeArrowheads="1"/>
          </p:cNvSpPr>
          <p:nvPr/>
        </p:nvSpPr>
        <p:spPr bwMode="auto">
          <a:xfrm>
            <a:off x="1646238" y="3177381"/>
            <a:ext cx="496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UTP-6</a:t>
            </a:r>
          </a:p>
        </p:txBody>
      </p:sp>
      <p:sp>
        <p:nvSpPr>
          <p:cNvPr id="104" name="Text Box 106"/>
          <p:cNvSpPr txBox="1">
            <a:spLocks noChangeArrowheads="1"/>
          </p:cNvSpPr>
          <p:nvPr/>
        </p:nvSpPr>
        <p:spPr bwMode="auto">
          <a:xfrm>
            <a:off x="601663" y="3964781"/>
            <a:ext cx="11128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Trunk(VLAN10, ?)</a:t>
            </a:r>
          </a:p>
        </p:txBody>
      </p:sp>
      <p:sp>
        <p:nvSpPr>
          <p:cNvPr id="105" name="Text Box 106"/>
          <p:cNvSpPr txBox="1">
            <a:spLocks noChangeArrowheads="1"/>
          </p:cNvSpPr>
          <p:nvPr/>
        </p:nvSpPr>
        <p:spPr bwMode="auto">
          <a:xfrm>
            <a:off x="1892301" y="5061744"/>
            <a:ext cx="590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VLAN10</a:t>
            </a:r>
          </a:p>
        </p:txBody>
      </p:sp>
      <p:sp>
        <p:nvSpPr>
          <p:cNvPr id="106" name="Text Box 106"/>
          <p:cNvSpPr txBox="1">
            <a:spLocks noChangeArrowheads="1"/>
          </p:cNvSpPr>
          <p:nvPr/>
        </p:nvSpPr>
        <p:spPr bwMode="auto">
          <a:xfrm>
            <a:off x="3244851" y="4679156"/>
            <a:ext cx="6842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Trunk</a:t>
            </a:r>
          </a:p>
          <a:p>
            <a:pPr marL="285750" indent="-285750">
              <a:buFont typeface="Wingdings" charset="2"/>
              <a:buNone/>
            </a:pPr>
            <a:r>
              <a:rPr lang="en-US" altLang="ko-KR" sz="800" b="0"/>
              <a:t>(VLAN10)</a:t>
            </a:r>
          </a:p>
        </p:txBody>
      </p:sp>
      <p:sp>
        <p:nvSpPr>
          <p:cNvPr id="107" name="Text Box 106"/>
          <p:cNvSpPr txBox="1">
            <a:spLocks noChangeArrowheads="1"/>
          </p:cNvSpPr>
          <p:nvPr/>
        </p:nvSpPr>
        <p:spPr bwMode="auto">
          <a:xfrm>
            <a:off x="3673476" y="1893094"/>
            <a:ext cx="6842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Trunk</a:t>
            </a:r>
          </a:p>
          <a:p>
            <a:pPr marL="285750" indent="-285750">
              <a:buFont typeface="Wingdings" charset="2"/>
              <a:buNone/>
            </a:pPr>
            <a:r>
              <a:rPr lang="en-US" altLang="ko-KR" sz="800" b="0"/>
              <a:t>(VLAN10)</a:t>
            </a:r>
          </a:p>
        </p:txBody>
      </p:sp>
      <p:sp>
        <p:nvSpPr>
          <p:cNvPr id="108" name="Text Box 106"/>
          <p:cNvSpPr txBox="1">
            <a:spLocks noChangeArrowheads="1"/>
          </p:cNvSpPr>
          <p:nvPr/>
        </p:nvSpPr>
        <p:spPr bwMode="auto">
          <a:xfrm>
            <a:off x="4530726" y="1893094"/>
            <a:ext cx="6842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Trunk</a:t>
            </a:r>
          </a:p>
          <a:p>
            <a:pPr marL="285750" indent="-285750">
              <a:buFont typeface="Wingdings" charset="2"/>
              <a:buNone/>
            </a:pPr>
            <a:r>
              <a:rPr lang="en-US" altLang="ko-KR" sz="800" b="0"/>
              <a:t>(VLAN10)</a:t>
            </a:r>
          </a:p>
        </p:txBody>
      </p:sp>
      <p:sp>
        <p:nvSpPr>
          <p:cNvPr id="109" name="Text Box 106"/>
          <p:cNvSpPr txBox="1">
            <a:spLocks noChangeArrowheads="1"/>
          </p:cNvSpPr>
          <p:nvPr/>
        </p:nvSpPr>
        <p:spPr bwMode="auto">
          <a:xfrm>
            <a:off x="5286376" y="4698206"/>
            <a:ext cx="6842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Trunk</a:t>
            </a:r>
          </a:p>
          <a:p>
            <a:pPr marL="285750" indent="-285750">
              <a:buFont typeface="Wingdings" charset="2"/>
              <a:buNone/>
            </a:pPr>
            <a:r>
              <a:rPr lang="en-US" altLang="ko-KR" sz="800" b="0"/>
              <a:t>(VLAN10)</a:t>
            </a:r>
          </a:p>
        </p:txBody>
      </p:sp>
      <p:sp>
        <p:nvSpPr>
          <p:cNvPr id="110" name="Text Box 106"/>
          <p:cNvSpPr txBox="1">
            <a:spLocks noChangeArrowheads="1"/>
          </p:cNvSpPr>
          <p:nvPr/>
        </p:nvSpPr>
        <p:spPr bwMode="auto">
          <a:xfrm>
            <a:off x="6102351" y="4698206"/>
            <a:ext cx="6842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Trunk</a:t>
            </a:r>
          </a:p>
          <a:p>
            <a:pPr marL="285750" indent="-285750">
              <a:buFont typeface="Wingdings" charset="2"/>
              <a:buNone/>
            </a:pPr>
            <a:r>
              <a:rPr lang="en-US" altLang="ko-KR" sz="800" b="0"/>
              <a:t>(VLAN10)</a:t>
            </a:r>
          </a:p>
        </p:txBody>
      </p:sp>
      <p:sp>
        <p:nvSpPr>
          <p:cNvPr id="111" name="Text Box 106"/>
          <p:cNvSpPr txBox="1">
            <a:spLocks noChangeArrowheads="1"/>
          </p:cNvSpPr>
          <p:nvPr/>
        </p:nvSpPr>
        <p:spPr bwMode="auto">
          <a:xfrm>
            <a:off x="1071563" y="3178969"/>
            <a:ext cx="5921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VLAN10</a:t>
            </a:r>
          </a:p>
        </p:txBody>
      </p:sp>
      <p:pic>
        <p:nvPicPr>
          <p:cNvPr id="11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63" y="4480719"/>
            <a:ext cx="457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Text Box 65"/>
          <p:cNvSpPr txBox="1">
            <a:spLocks noChangeArrowheads="1"/>
          </p:cNvSpPr>
          <p:nvPr/>
        </p:nvSpPr>
        <p:spPr bwMode="auto">
          <a:xfrm>
            <a:off x="7215188" y="5052219"/>
            <a:ext cx="71596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/>
              <a:t>Cisco 7609</a:t>
            </a:r>
          </a:p>
        </p:txBody>
      </p:sp>
      <p:sp>
        <p:nvSpPr>
          <p:cNvPr id="114" name="Text Box 64"/>
          <p:cNvSpPr txBox="1">
            <a:spLocks noChangeArrowheads="1"/>
          </p:cNvSpPr>
          <p:nvPr/>
        </p:nvSpPr>
        <p:spPr bwMode="auto">
          <a:xfrm>
            <a:off x="7072313" y="4321969"/>
            <a:ext cx="1052513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8000" rIns="18000" bIns="1800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/>
              <a:t>GwangJu-Router</a:t>
            </a:r>
          </a:p>
        </p:txBody>
      </p:sp>
      <p:cxnSp>
        <p:nvCxnSpPr>
          <p:cNvPr id="115" name="직선 연결선 114"/>
          <p:cNvCxnSpPr/>
          <p:nvPr/>
        </p:nvCxnSpPr>
        <p:spPr>
          <a:xfrm flipV="1">
            <a:off x="6500813" y="4893469"/>
            <a:ext cx="857250" cy="3571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 Box 106"/>
          <p:cNvSpPr txBox="1">
            <a:spLocks noChangeArrowheads="1"/>
          </p:cNvSpPr>
          <p:nvPr/>
        </p:nvSpPr>
        <p:spPr bwMode="auto">
          <a:xfrm>
            <a:off x="6694488" y="5106194"/>
            <a:ext cx="5921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VLAN10</a:t>
            </a:r>
          </a:p>
        </p:txBody>
      </p:sp>
      <p:pic>
        <p:nvPicPr>
          <p:cNvPr id="117" name="Picture 7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8063" y="3412331"/>
            <a:ext cx="500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" name="Text Box 65"/>
          <p:cNvSpPr txBox="1">
            <a:spLocks noChangeArrowheads="1"/>
          </p:cNvSpPr>
          <p:nvPr/>
        </p:nvSpPr>
        <p:spPr bwMode="auto">
          <a:xfrm>
            <a:off x="7215188" y="3912394"/>
            <a:ext cx="71596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/>
              <a:t>Force E300</a:t>
            </a:r>
          </a:p>
        </p:txBody>
      </p:sp>
      <p:cxnSp>
        <p:nvCxnSpPr>
          <p:cNvPr id="119" name="직선 연결선 118"/>
          <p:cNvCxnSpPr/>
          <p:nvPr/>
        </p:nvCxnSpPr>
        <p:spPr>
          <a:xfrm rot="5400000">
            <a:off x="7289801" y="4179094"/>
            <a:ext cx="571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그룹 119"/>
          <p:cNvGrpSpPr>
            <a:grpSpLocks/>
          </p:cNvGrpSpPr>
          <p:nvPr/>
        </p:nvGrpSpPr>
        <p:grpSpPr bwMode="auto">
          <a:xfrm>
            <a:off x="7207251" y="2607469"/>
            <a:ext cx="857250" cy="357187"/>
            <a:chOff x="977900" y="4572000"/>
            <a:chExt cx="736580" cy="285760"/>
          </a:xfrm>
        </p:grpSpPr>
        <p:grpSp>
          <p:nvGrpSpPr>
            <p:cNvPr id="133" name="Group 18"/>
            <p:cNvGrpSpPr>
              <a:grpSpLocks/>
            </p:cNvGrpSpPr>
            <p:nvPr/>
          </p:nvGrpSpPr>
          <p:grpSpPr bwMode="auto">
            <a:xfrm>
              <a:off x="977900" y="4572000"/>
              <a:ext cx="736580" cy="285760"/>
              <a:chOff x="0" y="0"/>
              <a:chExt cx="1296" cy="528"/>
            </a:xfrm>
          </p:grpSpPr>
          <p:sp>
            <p:nvSpPr>
              <p:cNvPr id="135" name="AutoShape 19"/>
              <p:cNvSpPr>
                <a:spLocks/>
              </p:cNvSpPr>
              <p:nvPr/>
            </p:nvSpPr>
            <p:spPr bwMode="auto">
              <a:xfrm>
                <a:off x="0" y="0"/>
                <a:ext cx="129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36" name="AutoShape 20"/>
              <p:cNvSpPr>
                <a:spLocks/>
              </p:cNvSpPr>
              <p:nvPr/>
            </p:nvSpPr>
            <p:spPr bwMode="auto">
              <a:xfrm>
                <a:off x="0" y="0"/>
                <a:ext cx="1296" cy="26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  <p:sp>
            <p:nvSpPr>
              <p:cNvPr id="137" name="Rectangle 21"/>
              <p:cNvSpPr>
                <a:spLocks/>
              </p:cNvSpPr>
              <p:nvPr/>
            </p:nvSpPr>
            <p:spPr bwMode="auto">
              <a:xfrm>
                <a:off x="0" y="264"/>
                <a:ext cx="0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ko-KR" b="0">
                  <a:latin typeface="굴림" charset="-127"/>
                  <a:ea typeface="굴림" charset="-127"/>
                </a:endParaRPr>
              </a:p>
            </p:txBody>
          </p:sp>
        </p:grpSp>
        <p:pic>
          <p:nvPicPr>
            <p:cNvPr id="134" name="Picture 7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71538" y="4593497"/>
              <a:ext cx="500066" cy="264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21" name="Text Box 65"/>
          <p:cNvSpPr txBox="1">
            <a:spLocks noChangeArrowheads="1"/>
          </p:cNvSpPr>
          <p:nvPr/>
        </p:nvSpPr>
        <p:spPr bwMode="auto">
          <a:xfrm>
            <a:off x="7786710" y="3000372"/>
            <a:ext cx="64296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dirty="0" smtClean="0"/>
              <a:t>GIST</a:t>
            </a:r>
            <a:r>
              <a:rPr lang="ko-KR" altLang="en-US" sz="800" b="0" dirty="0" smtClean="0"/>
              <a:t> </a:t>
            </a:r>
            <a:r>
              <a:rPr lang="en-US" altLang="ko-KR" sz="800" b="0" dirty="0"/>
              <a:t>Lab.</a:t>
            </a:r>
          </a:p>
        </p:txBody>
      </p:sp>
      <p:cxnSp>
        <p:nvCxnSpPr>
          <p:cNvPr id="122" name="직선 연결선 121"/>
          <p:cNvCxnSpPr/>
          <p:nvPr/>
        </p:nvCxnSpPr>
        <p:spPr>
          <a:xfrm rot="16200000" flipH="1">
            <a:off x="7383463" y="3186906"/>
            <a:ext cx="447675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 Box 106"/>
          <p:cNvSpPr txBox="1">
            <a:spLocks noChangeArrowheads="1"/>
          </p:cNvSpPr>
          <p:nvPr/>
        </p:nvSpPr>
        <p:spPr bwMode="auto">
          <a:xfrm>
            <a:off x="7535863" y="4061619"/>
            <a:ext cx="11858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Trunk(VLAN10, ?..)</a:t>
            </a:r>
          </a:p>
        </p:txBody>
      </p:sp>
      <p:sp>
        <p:nvSpPr>
          <p:cNvPr id="124" name="Text Box 106"/>
          <p:cNvSpPr txBox="1">
            <a:spLocks noChangeArrowheads="1"/>
          </p:cNvSpPr>
          <p:nvPr/>
        </p:nvSpPr>
        <p:spPr bwMode="auto">
          <a:xfrm>
            <a:off x="7051676" y="3036094"/>
            <a:ext cx="5921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None/>
            </a:pPr>
            <a:r>
              <a:rPr lang="en-US" altLang="ko-KR" sz="800" b="0"/>
              <a:t>VLAN10</a:t>
            </a:r>
          </a:p>
        </p:txBody>
      </p:sp>
      <p:sp>
        <p:nvSpPr>
          <p:cNvPr id="126" name="TextBox 220"/>
          <p:cNvSpPr txBox="1">
            <a:spLocks noChangeArrowheads="1"/>
          </p:cNvSpPr>
          <p:nvPr/>
        </p:nvSpPr>
        <p:spPr bwMode="auto">
          <a:xfrm>
            <a:off x="4857751" y="1464469"/>
            <a:ext cx="1071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Seoul</a:t>
            </a:r>
            <a:endParaRPr lang="ko-KR" altLang="en-US" dirty="0"/>
          </a:p>
        </p:txBody>
      </p:sp>
      <p:sp>
        <p:nvSpPr>
          <p:cNvPr id="127" name="TextBox 221"/>
          <p:cNvSpPr txBox="1">
            <a:spLocks noChangeArrowheads="1"/>
          </p:cNvSpPr>
          <p:nvPr/>
        </p:nvSpPr>
        <p:spPr bwMode="auto">
          <a:xfrm>
            <a:off x="1928813" y="6250781"/>
            <a:ext cx="1071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 smtClean="0"/>
              <a:t>Daejeon</a:t>
            </a:r>
            <a:endParaRPr lang="ko-KR" altLang="en-US" dirty="0"/>
          </a:p>
        </p:txBody>
      </p:sp>
      <p:sp>
        <p:nvSpPr>
          <p:cNvPr id="128" name="TextBox 222"/>
          <p:cNvSpPr txBox="1">
            <a:spLocks noChangeArrowheads="1"/>
          </p:cNvSpPr>
          <p:nvPr/>
        </p:nvSpPr>
        <p:spPr bwMode="auto">
          <a:xfrm>
            <a:off x="6215063" y="6250781"/>
            <a:ext cx="12858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 smtClean="0"/>
              <a:t>Gwangju</a:t>
            </a:r>
            <a:endParaRPr lang="ko-KR" altLang="en-US" dirty="0"/>
          </a:p>
        </p:txBody>
      </p:sp>
      <p:sp>
        <p:nvSpPr>
          <p:cNvPr id="129" name="Text Box 65"/>
          <p:cNvSpPr txBox="1">
            <a:spLocks noChangeArrowheads="1"/>
          </p:cNvSpPr>
          <p:nvPr/>
        </p:nvSpPr>
        <p:spPr bwMode="auto">
          <a:xfrm>
            <a:off x="3071813" y="2893219"/>
            <a:ext cx="71596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/>
              <a:t>PBB-TE Trunk</a:t>
            </a:r>
          </a:p>
        </p:txBody>
      </p:sp>
      <p:sp>
        <p:nvSpPr>
          <p:cNvPr id="130" name="Text Box 65"/>
          <p:cNvSpPr txBox="1">
            <a:spLocks noChangeArrowheads="1"/>
          </p:cNvSpPr>
          <p:nvPr/>
        </p:nvSpPr>
        <p:spPr bwMode="auto">
          <a:xfrm>
            <a:off x="3714751" y="3555206"/>
            <a:ext cx="715962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/>
              <a:t>PBB-TE Trunk</a:t>
            </a:r>
          </a:p>
        </p:txBody>
      </p:sp>
      <p:sp>
        <p:nvSpPr>
          <p:cNvPr id="131" name="Text Box 65"/>
          <p:cNvSpPr txBox="1">
            <a:spLocks noChangeArrowheads="1"/>
          </p:cNvSpPr>
          <p:nvPr/>
        </p:nvSpPr>
        <p:spPr bwMode="auto">
          <a:xfrm>
            <a:off x="4286251" y="4412456"/>
            <a:ext cx="715962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/>
              <a:t>PBB-TE Trunk</a:t>
            </a:r>
          </a:p>
        </p:txBody>
      </p:sp>
      <p:sp>
        <p:nvSpPr>
          <p:cNvPr id="132" name="Text Box 65"/>
          <p:cNvSpPr txBox="1">
            <a:spLocks noChangeArrowheads="1"/>
          </p:cNvSpPr>
          <p:nvPr/>
        </p:nvSpPr>
        <p:spPr bwMode="auto">
          <a:xfrm>
            <a:off x="4286251" y="3983831"/>
            <a:ext cx="715962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/>
              <a:t>PBB-TE Trunk</a:t>
            </a:r>
          </a:p>
        </p:txBody>
      </p:sp>
      <p:sp>
        <p:nvSpPr>
          <p:cNvPr id="159" name="Text Box 65"/>
          <p:cNvSpPr txBox="1">
            <a:spLocks noChangeArrowheads="1"/>
          </p:cNvSpPr>
          <p:nvPr/>
        </p:nvSpPr>
        <p:spPr bwMode="auto">
          <a:xfrm>
            <a:off x="0" y="2714620"/>
            <a:ext cx="128587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0" dirty="0" err="1" smtClean="0"/>
              <a:t>Chungnam</a:t>
            </a:r>
            <a:r>
              <a:rPr lang="en-US" altLang="ko-KR" sz="800" b="0" dirty="0" smtClean="0"/>
              <a:t> Univ. Lab</a:t>
            </a:r>
            <a:r>
              <a:rPr lang="en-US" altLang="ko-KR" sz="800" dirty="0"/>
              <a:t> </a:t>
            </a:r>
            <a:r>
              <a:rPr lang="en-US" altLang="ko-KR" sz="800" dirty="0" smtClean="0"/>
              <a:t>#2</a:t>
            </a:r>
            <a:endParaRPr lang="en-US" altLang="ko-KR" sz="800" b="0" dirty="0"/>
          </a:p>
        </p:txBody>
      </p:sp>
      <p:pic>
        <p:nvPicPr>
          <p:cNvPr id="166" name="Picture 6" descr="krligh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33701" y="5715016"/>
            <a:ext cx="909803" cy="46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 descr="of_abstr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2000240"/>
            <a:ext cx="3717928" cy="244751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슬라이드 번호 개체 틀 1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ko-KR"/>
              <a:t>KISTI _</a:t>
            </a:r>
            <a:fld id="{8A1B9485-A38A-411B-B3EF-2AEE634D6C49}" type="slidenum">
              <a:rPr lang="ko-KR" altLang="en-US" b="1"/>
              <a:pPr/>
              <a:t>3</a:t>
            </a:fld>
            <a:endParaRPr lang="en-US" altLang="ko-KR" b="1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747962" y="2143116"/>
            <a:ext cx="503874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solidFill>
                  <a:srgbClr val="3333FF"/>
                </a:solidFill>
                <a:latin typeface="Arial" pitchFamily="34" charset="0"/>
                <a:ea typeface="휴먼엑스포" pitchFamily="18" charset="-127"/>
                <a:cs typeface="Arial" pitchFamily="34" charset="0"/>
              </a:rPr>
              <a:t>▷ </a:t>
            </a:r>
            <a:r>
              <a:rPr lang="en-US" altLang="ko-KR" sz="2000" b="1" dirty="0" smtClean="0">
                <a:solidFill>
                  <a:srgbClr val="3333FF"/>
                </a:solidFill>
                <a:latin typeface="Arial" pitchFamily="34" charset="0"/>
                <a:ea typeface="휴먼엑스포" pitchFamily="18" charset="-127"/>
                <a:cs typeface="Arial" pitchFamily="34" charset="0"/>
              </a:rPr>
              <a:t>KREONET/KREONET Advanced Network</a:t>
            </a:r>
          </a:p>
          <a:p>
            <a:endParaRPr lang="en-US" altLang="ko-KR" sz="2000" b="1" dirty="0" smtClean="0">
              <a:latin typeface="Arial" pitchFamily="34" charset="0"/>
              <a:ea typeface="휴먼엑스포" pitchFamily="18" charset="-127"/>
              <a:cs typeface="Arial" pitchFamily="34" charset="0"/>
            </a:endParaRPr>
          </a:p>
          <a:p>
            <a:r>
              <a:rPr lang="ko-KR" altLang="en-US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▷ </a:t>
            </a:r>
            <a:r>
              <a:rPr lang="en-US" altLang="ko-KR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KREONet2/</a:t>
            </a:r>
            <a:r>
              <a:rPr lang="en-US" altLang="ko-KR" sz="2000" b="1" dirty="0" err="1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KRLight</a:t>
            </a:r>
            <a:r>
              <a:rPr lang="en-US" altLang="ko-KR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Facility and Connectivity</a:t>
            </a:r>
          </a:p>
          <a:p>
            <a:endParaRPr lang="en-US" altLang="ko-KR" sz="2000" b="1" dirty="0" smtClean="0">
              <a:latin typeface="Arial" pitchFamily="34" charset="0"/>
              <a:ea typeface="휴먼엑스포" pitchFamily="18" charset="-127"/>
              <a:cs typeface="Arial" pitchFamily="34" charset="0"/>
            </a:endParaRPr>
          </a:p>
          <a:p>
            <a:r>
              <a:rPr lang="ko-KR" altLang="en-US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▷</a:t>
            </a:r>
            <a:r>
              <a:rPr lang="en-US" altLang="ko-KR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Applications and Communities</a:t>
            </a:r>
          </a:p>
          <a:p>
            <a:endParaRPr lang="en-US" altLang="ko-KR" sz="2000" b="1" dirty="0" smtClean="0">
              <a:latin typeface="Arial" pitchFamily="34" charset="0"/>
              <a:ea typeface="휴먼엑스포" pitchFamily="18" charset="-127"/>
              <a:cs typeface="Arial" pitchFamily="34" charset="0"/>
            </a:endParaRPr>
          </a:p>
          <a:p>
            <a:r>
              <a:rPr lang="ko-KR" altLang="en-US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▷</a:t>
            </a:r>
            <a:r>
              <a:rPr lang="en-US" altLang="ko-KR" sz="2000" b="1" dirty="0" smtClean="0">
                <a:latin typeface="Arial" pitchFamily="34" charset="0"/>
                <a:ea typeface="휴먼엑스포" pitchFamily="18" charset="-127"/>
                <a:cs typeface="Arial" pitchFamily="34" charset="0"/>
              </a:rPr>
              <a:t> Future Plan</a:t>
            </a:r>
            <a:endParaRPr lang="en-US" altLang="ko-KR" sz="2000" dirty="0">
              <a:solidFill>
                <a:srgbClr val="17375E"/>
              </a:solidFill>
              <a:latin typeface="Arial" pitchFamily="34" charset="0"/>
              <a:ea typeface="휴먼엑스포" pitchFamily="18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9382" y="150604"/>
            <a:ext cx="8264584" cy="428628"/>
          </a:xfrm>
        </p:spPr>
        <p:txBody>
          <a:bodyPr/>
          <a:lstStyle/>
          <a:p>
            <a:r>
              <a:rPr lang="en-US" altLang="ko-KR" dirty="0" err="1" smtClean="0"/>
              <a:t>DEFINE_Testbed@KREONET</a:t>
            </a:r>
            <a:endParaRPr lang="ko-KR" altLang="en-US" dirty="0"/>
          </a:p>
        </p:txBody>
      </p:sp>
      <p:sp>
        <p:nvSpPr>
          <p:cNvPr id="3" name="구름 2"/>
          <p:cNvSpPr/>
          <p:nvPr/>
        </p:nvSpPr>
        <p:spPr>
          <a:xfrm>
            <a:off x="5458309" y="1357334"/>
            <a:ext cx="714375" cy="150018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4" name="구름 3"/>
          <p:cNvSpPr/>
          <p:nvPr/>
        </p:nvSpPr>
        <p:spPr>
          <a:xfrm>
            <a:off x="6458434" y="714397"/>
            <a:ext cx="2071687" cy="1643062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5" name="구름 4"/>
          <p:cNvSpPr/>
          <p:nvPr/>
        </p:nvSpPr>
        <p:spPr>
          <a:xfrm>
            <a:off x="2386496" y="1989159"/>
            <a:ext cx="1062038" cy="1501775"/>
          </a:xfrm>
          <a:prstGeom prst="cloud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6" name="구름 5"/>
          <p:cNvSpPr/>
          <p:nvPr/>
        </p:nvSpPr>
        <p:spPr>
          <a:xfrm>
            <a:off x="4315309" y="3071834"/>
            <a:ext cx="3071812" cy="3143250"/>
          </a:xfrm>
          <a:prstGeom prst="cloud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7" name="구름 6"/>
          <p:cNvSpPr/>
          <p:nvPr/>
        </p:nvSpPr>
        <p:spPr>
          <a:xfrm>
            <a:off x="100496" y="2357459"/>
            <a:ext cx="2214563" cy="3143250"/>
          </a:xfrm>
          <a:prstGeom prst="cloud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HY견명조" pitchFamily="18" charset="-127"/>
              <a:ea typeface="HY견명조" pitchFamily="18" charset="-127"/>
            </a:endParaRPr>
          </a:p>
        </p:txBody>
      </p:sp>
      <p:grpSp>
        <p:nvGrpSpPr>
          <p:cNvPr id="8" name="그룹 7"/>
          <p:cNvGrpSpPr>
            <a:grpSpLocks/>
          </p:cNvGrpSpPr>
          <p:nvPr/>
        </p:nvGrpSpPr>
        <p:grpSpPr bwMode="auto">
          <a:xfrm>
            <a:off x="6887059" y="1209694"/>
            <a:ext cx="642937" cy="419966"/>
            <a:chOff x="977900" y="4572000"/>
            <a:chExt cx="736580" cy="419981"/>
          </a:xfrm>
        </p:grpSpPr>
        <p:grpSp>
          <p:nvGrpSpPr>
            <p:cNvPr id="122" name="Group 18"/>
            <p:cNvGrpSpPr>
              <a:grpSpLocks/>
            </p:cNvGrpSpPr>
            <p:nvPr/>
          </p:nvGrpSpPr>
          <p:grpSpPr bwMode="auto">
            <a:xfrm>
              <a:off x="977900" y="4572000"/>
              <a:ext cx="736580" cy="419981"/>
              <a:chOff x="0" y="0"/>
              <a:chExt cx="1296" cy="776"/>
            </a:xfrm>
          </p:grpSpPr>
          <p:sp>
            <p:nvSpPr>
              <p:cNvPr id="124" name="AutoShape 19"/>
              <p:cNvSpPr>
                <a:spLocks/>
              </p:cNvSpPr>
              <p:nvPr/>
            </p:nvSpPr>
            <p:spPr bwMode="auto">
              <a:xfrm>
                <a:off x="0" y="0"/>
                <a:ext cx="129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endParaRPr lang="ko-KR" altLang="en-US">
                  <a:latin typeface="HY견명조" pitchFamily="18" charset="-127"/>
                  <a:ea typeface="HY견명조" pitchFamily="18" charset="-127"/>
                </a:endParaRPr>
              </a:p>
            </p:txBody>
          </p:sp>
          <p:sp>
            <p:nvSpPr>
              <p:cNvPr id="125" name="AutoShape 20"/>
              <p:cNvSpPr>
                <a:spLocks/>
              </p:cNvSpPr>
              <p:nvPr/>
            </p:nvSpPr>
            <p:spPr bwMode="auto">
              <a:xfrm>
                <a:off x="0" y="0"/>
                <a:ext cx="1296" cy="26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endParaRPr lang="ko-KR" altLang="en-US">
                  <a:latin typeface="HY견명조" pitchFamily="18" charset="-127"/>
                  <a:ea typeface="HY견명조" pitchFamily="18" charset="-127"/>
                </a:endParaRPr>
              </a:p>
            </p:txBody>
          </p:sp>
          <p:sp>
            <p:nvSpPr>
              <p:cNvPr id="126" name="Rectangle 21"/>
              <p:cNvSpPr>
                <a:spLocks/>
              </p:cNvSpPr>
              <p:nvPr/>
            </p:nvSpPr>
            <p:spPr bwMode="auto">
              <a:xfrm>
                <a:off x="0" y="264"/>
                <a:ext cx="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pPr algn="ctr"/>
                <a:endParaRPr lang="ko-KR" altLang="ko-KR">
                  <a:latin typeface="HY견명조" pitchFamily="18" charset="-127"/>
                  <a:ea typeface="HY견명조" pitchFamily="18" charset="-127"/>
                </a:endParaRPr>
              </a:p>
            </p:txBody>
          </p:sp>
        </p:grpSp>
        <p:pic>
          <p:nvPicPr>
            <p:cNvPr id="123" name="Picture 7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538" y="4593497"/>
              <a:ext cx="500066" cy="264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9" name="그룹 8"/>
          <p:cNvGrpSpPr>
            <a:grpSpLocks/>
          </p:cNvGrpSpPr>
          <p:nvPr/>
        </p:nvGrpSpPr>
        <p:grpSpPr bwMode="auto">
          <a:xfrm>
            <a:off x="5505942" y="1516087"/>
            <a:ext cx="625476" cy="781051"/>
            <a:chOff x="4714876" y="1586726"/>
            <a:chExt cx="625172" cy="781835"/>
          </a:xfrm>
        </p:grpSpPr>
        <p:pic>
          <p:nvPicPr>
            <p:cNvPr id="119" name="Picture 288" descr="RouterATMTagS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0235" y="1747212"/>
              <a:ext cx="374678" cy="492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0" name="Text Box 276"/>
            <p:cNvSpPr txBox="1">
              <a:spLocks noChangeArrowheads="1"/>
            </p:cNvSpPr>
            <p:nvPr/>
          </p:nvSpPr>
          <p:spPr bwMode="auto">
            <a:xfrm>
              <a:off x="4786313" y="1586726"/>
              <a:ext cx="444510" cy="277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/>
              <a:r>
                <a:rPr lang="en-US" altLang="ko-KR" sz="900">
                  <a:latin typeface="HY견명조" pitchFamily="18" charset="-127"/>
                  <a:ea typeface="HY견명조" pitchFamily="18" charset="-127"/>
                  <a:cs typeface="Arial" charset="0"/>
                </a:rPr>
                <a:t>DJ-7609</a:t>
              </a:r>
            </a:p>
          </p:txBody>
        </p:sp>
        <p:sp>
          <p:nvSpPr>
            <p:cNvPr id="121" name="Text Box 276"/>
            <p:cNvSpPr txBox="1">
              <a:spLocks noChangeArrowheads="1"/>
            </p:cNvSpPr>
            <p:nvPr/>
          </p:nvSpPr>
          <p:spPr bwMode="auto">
            <a:xfrm>
              <a:off x="4714876" y="2245450"/>
              <a:ext cx="625172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/>
              <a:r>
                <a:rPr lang="en-US" altLang="ko-KR" sz="800">
                  <a:latin typeface="HY견명조" pitchFamily="18" charset="-127"/>
                  <a:ea typeface="HY견명조" pitchFamily="18" charset="-127"/>
                  <a:cs typeface="Arial" charset="0"/>
                </a:rPr>
                <a:t>Cisco 7609</a:t>
              </a:r>
            </a:p>
          </p:txBody>
        </p:sp>
      </p:grpSp>
      <p:grpSp>
        <p:nvGrpSpPr>
          <p:cNvPr id="10" name="그룹 9"/>
          <p:cNvGrpSpPr>
            <a:grpSpLocks/>
          </p:cNvGrpSpPr>
          <p:nvPr/>
        </p:nvGrpSpPr>
        <p:grpSpPr bwMode="auto">
          <a:xfrm>
            <a:off x="6720371" y="1760561"/>
            <a:ext cx="928688" cy="423990"/>
            <a:chOff x="5929322" y="1831268"/>
            <a:chExt cx="928694" cy="423974"/>
          </a:xfrm>
        </p:grpSpPr>
        <p:pic>
          <p:nvPicPr>
            <p:cNvPr id="117" name="Picture 3" descr="E:\03_중점업무\12_OpenFlow(제주대,경남대,NIMS)\Cisco350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29322" y="1831268"/>
              <a:ext cx="928694" cy="327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" name="Text Box 276"/>
            <p:cNvSpPr txBox="1">
              <a:spLocks noChangeArrowheads="1"/>
            </p:cNvSpPr>
            <p:nvPr/>
          </p:nvSpPr>
          <p:spPr bwMode="auto">
            <a:xfrm>
              <a:off x="6016743" y="2132136"/>
              <a:ext cx="736251" cy="12310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/>
              <a:r>
                <a:rPr lang="en-US" altLang="ko-KR" sz="800" dirty="0">
                  <a:latin typeface="HY견명조" pitchFamily="18" charset="-127"/>
                  <a:ea typeface="HY견명조" pitchFamily="18" charset="-127"/>
                  <a:cs typeface="Arial" charset="0"/>
                </a:rPr>
                <a:t>Cisco 3500</a:t>
              </a:r>
            </a:p>
          </p:txBody>
        </p:sp>
      </p:grpSp>
      <p:cxnSp>
        <p:nvCxnSpPr>
          <p:cNvPr id="11" name="직선 연결선 10"/>
          <p:cNvCxnSpPr/>
          <p:nvPr/>
        </p:nvCxnSpPr>
        <p:spPr>
          <a:xfrm>
            <a:off x="5996471" y="1922484"/>
            <a:ext cx="723900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76"/>
          <p:cNvSpPr txBox="1">
            <a:spLocks noChangeArrowheads="1"/>
          </p:cNvSpPr>
          <p:nvPr/>
        </p:nvSpPr>
        <p:spPr bwMode="auto">
          <a:xfrm>
            <a:off x="6158869" y="1629392"/>
            <a:ext cx="730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800" dirty="0">
                <a:latin typeface="HY견명조" pitchFamily="18" charset="-127"/>
                <a:ea typeface="HY견명조" pitchFamily="18" charset="-127"/>
                <a:cs typeface="Arial" charset="0"/>
              </a:rPr>
              <a:t>G8/7 [VLAN811]</a:t>
            </a:r>
          </a:p>
        </p:txBody>
      </p:sp>
      <p:cxnSp>
        <p:nvCxnSpPr>
          <p:cNvPr id="13" name="직선 연결선 12"/>
          <p:cNvCxnSpPr>
            <a:cxnSpLocks noChangeShapeType="1"/>
          </p:cNvCxnSpPr>
          <p:nvPr/>
        </p:nvCxnSpPr>
        <p:spPr bwMode="auto">
          <a:xfrm>
            <a:off x="4920146" y="1943122"/>
            <a:ext cx="687388" cy="158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 rot="5400000">
            <a:off x="6934684" y="1660547"/>
            <a:ext cx="331787" cy="158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 descr="C:\Users\kjcho\Pictures\ALU1850TSS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9621" y="5060972"/>
            <a:ext cx="5000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직선 연결선 15"/>
          <p:cNvCxnSpPr>
            <a:cxnSpLocks noChangeShapeType="1"/>
          </p:cNvCxnSpPr>
          <p:nvPr/>
        </p:nvCxnSpPr>
        <p:spPr bwMode="auto">
          <a:xfrm>
            <a:off x="4958246" y="5311797"/>
            <a:ext cx="64293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rot="5400000">
            <a:off x="3837471" y="4143397"/>
            <a:ext cx="1857375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그룹 17"/>
          <p:cNvGrpSpPr>
            <a:grpSpLocks/>
          </p:cNvGrpSpPr>
          <p:nvPr/>
        </p:nvGrpSpPr>
        <p:grpSpPr bwMode="auto">
          <a:xfrm>
            <a:off x="4386746" y="1646259"/>
            <a:ext cx="714375" cy="692150"/>
            <a:chOff x="4286248" y="1717913"/>
            <a:chExt cx="714380" cy="691190"/>
          </a:xfrm>
        </p:grpSpPr>
        <p:pic>
          <p:nvPicPr>
            <p:cNvPr id="115" name="Picture 2" descr="E:\03_중점업무\12_OpenFlow(제주대,경남대,NIMS)\metro_ethernet_routing_switch_860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29124" y="1717913"/>
              <a:ext cx="405522" cy="548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" name="Text Box 276"/>
            <p:cNvSpPr txBox="1">
              <a:spLocks noChangeArrowheads="1"/>
            </p:cNvSpPr>
            <p:nvPr/>
          </p:nvSpPr>
          <p:spPr bwMode="auto">
            <a:xfrm>
              <a:off x="4286248" y="2285992"/>
              <a:ext cx="714380" cy="1231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/>
              <a:r>
                <a:rPr lang="en-US" altLang="ko-KR" sz="800">
                  <a:latin typeface="HY견명조" pitchFamily="18" charset="-127"/>
                  <a:ea typeface="HY견명조" pitchFamily="18" charset="-127"/>
                  <a:cs typeface="Arial" charset="0"/>
                </a:rPr>
                <a:t>MERS8610</a:t>
              </a:r>
            </a:p>
          </p:txBody>
        </p:sp>
      </p:grpSp>
      <p:sp>
        <p:nvSpPr>
          <p:cNvPr id="19" name="Text Box 276"/>
          <p:cNvSpPr txBox="1">
            <a:spLocks noChangeArrowheads="1"/>
          </p:cNvSpPr>
          <p:nvPr/>
        </p:nvSpPr>
        <p:spPr bwMode="auto">
          <a:xfrm>
            <a:off x="4362985" y="5538729"/>
            <a:ext cx="840905" cy="1231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dirty="0">
                <a:latin typeface="HY견명조" pitchFamily="18" charset="-127"/>
                <a:ea typeface="HY견명조" pitchFamily="18" charset="-127"/>
                <a:cs typeface="Arial" charset="0"/>
              </a:rPr>
              <a:t>1850TSS-100</a:t>
            </a:r>
          </a:p>
        </p:txBody>
      </p:sp>
      <p:cxnSp>
        <p:nvCxnSpPr>
          <p:cNvPr id="20" name="직선 연결선 19"/>
          <p:cNvCxnSpPr/>
          <p:nvPr/>
        </p:nvCxnSpPr>
        <p:spPr>
          <a:xfrm rot="5400000">
            <a:off x="4556609" y="2454297"/>
            <a:ext cx="233363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ject 4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01184" y="5245122"/>
            <a:ext cx="685800" cy="1222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" name="Text Box 276"/>
          <p:cNvSpPr txBox="1">
            <a:spLocks noChangeArrowheads="1"/>
          </p:cNvSpPr>
          <p:nvPr/>
        </p:nvSpPr>
        <p:spPr bwMode="auto">
          <a:xfrm>
            <a:off x="5587121" y="5373808"/>
            <a:ext cx="706588" cy="1231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dirty="0">
                <a:latin typeface="HY견명조" pitchFamily="18" charset="-127"/>
                <a:ea typeface="HY견명조" pitchFamily="18" charset="-127"/>
                <a:cs typeface="Arial" charset="0"/>
              </a:rPr>
              <a:t>MESU1850</a:t>
            </a:r>
          </a:p>
        </p:txBody>
      </p:sp>
      <p:pic>
        <p:nvPicPr>
          <p:cNvPr id="23" name="Picture 5" descr="C:\Users\kjcho\Pictures\ALU1850TSS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0971" y="2571772"/>
            <a:ext cx="5000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276"/>
          <p:cNvSpPr txBox="1">
            <a:spLocks noChangeArrowheads="1"/>
          </p:cNvSpPr>
          <p:nvPr/>
        </p:nvSpPr>
        <p:spPr bwMode="auto">
          <a:xfrm>
            <a:off x="2431469" y="3069552"/>
            <a:ext cx="867347" cy="1231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dirty="0">
                <a:latin typeface="HY견명조" pitchFamily="18" charset="-127"/>
                <a:ea typeface="HY견명조" pitchFamily="18" charset="-127"/>
                <a:cs typeface="Arial" charset="0"/>
              </a:rPr>
              <a:t>1850TSS-100</a:t>
            </a:r>
          </a:p>
        </p:txBody>
      </p:sp>
      <p:pic>
        <p:nvPicPr>
          <p:cNvPr id="25" name="Picture 5" descr="C:\Users\kjcho\Pictures\ALU1850TSS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0846" y="2605109"/>
            <a:ext cx="5000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276"/>
          <p:cNvSpPr txBox="1">
            <a:spLocks noChangeArrowheads="1"/>
          </p:cNvSpPr>
          <p:nvPr/>
        </p:nvSpPr>
        <p:spPr bwMode="auto">
          <a:xfrm>
            <a:off x="1449301" y="3116160"/>
            <a:ext cx="859360" cy="1231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dirty="0">
                <a:latin typeface="HY견명조" pitchFamily="18" charset="-127"/>
                <a:ea typeface="HY견명조" pitchFamily="18" charset="-127"/>
                <a:cs typeface="Arial" charset="0"/>
              </a:rPr>
              <a:t>1850TSS-100</a:t>
            </a:r>
          </a:p>
        </p:txBody>
      </p:sp>
      <p:cxnSp>
        <p:nvCxnSpPr>
          <p:cNvPr id="27" name="직선 연결선 26"/>
          <p:cNvCxnSpPr/>
          <p:nvPr/>
        </p:nvCxnSpPr>
        <p:spPr>
          <a:xfrm>
            <a:off x="2059471" y="2857522"/>
            <a:ext cx="642938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Object 4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3721" y="2794022"/>
            <a:ext cx="685800" cy="1222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9" name="그룹 28"/>
          <p:cNvGrpSpPr>
            <a:grpSpLocks/>
          </p:cNvGrpSpPr>
          <p:nvPr/>
        </p:nvGrpSpPr>
        <p:grpSpPr bwMode="auto">
          <a:xfrm>
            <a:off x="537059" y="3429019"/>
            <a:ext cx="642937" cy="419966"/>
            <a:chOff x="977900" y="4572000"/>
            <a:chExt cx="736580" cy="419981"/>
          </a:xfrm>
        </p:grpSpPr>
        <p:grpSp>
          <p:nvGrpSpPr>
            <p:cNvPr id="110" name="Group 18"/>
            <p:cNvGrpSpPr>
              <a:grpSpLocks/>
            </p:cNvGrpSpPr>
            <p:nvPr/>
          </p:nvGrpSpPr>
          <p:grpSpPr bwMode="auto">
            <a:xfrm>
              <a:off x="977900" y="4572000"/>
              <a:ext cx="736580" cy="419981"/>
              <a:chOff x="0" y="0"/>
              <a:chExt cx="1296" cy="776"/>
            </a:xfrm>
          </p:grpSpPr>
          <p:sp>
            <p:nvSpPr>
              <p:cNvPr id="112" name="AutoShape 19"/>
              <p:cNvSpPr>
                <a:spLocks/>
              </p:cNvSpPr>
              <p:nvPr/>
            </p:nvSpPr>
            <p:spPr bwMode="auto">
              <a:xfrm>
                <a:off x="0" y="0"/>
                <a:ext cx="129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endParaRPr lang="ko-KR" altLang="en-US">
                  <a:latin typeface="HY견명조" pitchFamily="18" charset="-127"/>
                  <a:ea typeface="HY견명조" pitchFamily="18" charset="-127"/>
                </a:endParaRPr>
              </a:p>
            </p:txBody>
          </p:sp>
          <p:sp>
            <p:nvSpPr>
              <p:cNvPr id="113" name="AutoShape 20"/>
              <p:cNvSpPr>
                <a:spLocks/>
              </p:cNvSpPr>
              <p:nvPr/>
            </p:nvSpPr>
            <p:spPr bwMode="auto">
              <a:xfrm>
                <a:off x="0" y="0"/>
                <a:ext cx="1296" cy="26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endParaRPr lang="ko-KR" altLang="en-US">
                  <a:latin typeface="HY견명조" pitchFamily="18" charset="-127"/>
                  <a:ea typeface="HY견명조" pitchFamily="18" charset="-127"/>
                </a:endParaRPr>
              </a:p>
            </p:txBody>
          </p:sp>
          <p:sp>
            <p:nvSpPr>
              <p:cNvPr id="114" name="Rectangle 21"/>
              <p:cNvSpPr>
                <a:spLocks/>
              </p:cNvSpPr>
              <p:nvPr/>
            </p:nvSpPr>
            <p:spPr bwMode="auto">
              <a:xfrm>
                <a:off x="0" y="264"/>
                <a:ext cx="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pPr algn="ctr"/>
                <a:endParaRPr lang="ko-KR" altLang="ko-KR">
                  <a:latin typeface="HY견명조" pitchFamily="18" charset="-127"/>
                  <a:ea typeface="HY견명조" pitchFamily="18" charset="-127"/>
                </a:endParaRPr>
              </a:p>
            </p:txBody>
          </p:sp>
        </p:grpSp>
        <p:pic>
          <p:nvPicPr>
            <p:cNvPr id="111" name="Picture 7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538" y="4593497"/>
              <a:ext cx="500066" cy="264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cxnSp>
        <p:nvCxnSpPr>
          <p:cNvPr id="30" name="직선 연결선 29"/>
          <p:cNvCxnSpPr>
            <a:cxnSpLocks noChangeShapeType="1"/>
          </p:cNvCxnSpPr>
          <p:nvPr/>
        </p:nvCxnSpPr>
        <p:spPr bwMode="auto">
          <a:xfrm flipV="1">
            <a:off x="1172059" y="2857522"/>
            <a:ext cx="544512" cy="158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구름 30"/>
          <p:cNvSpPr/>
          <p:nvPr/>
        </p:nvSpPr>
        <p:spPr>
          <a:xfrm>
            <a:off x="5315434" y="3398859"/>
            <a:ext cx="1285875" cy="85725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HY견명조" pitchFamily="18" charset="-127"/>
              <a:ea typeface="HY견명조" pitchFamily="18" charset="-127"/>
            </a:endParaRPr>
          </a:p>
        </p:txBody>
      </p:sp>
      <p:grpSp>
        <p:nvGrpSpPr>
          <p:cNvPr id="32" name="그룹 31"/>
          <p:cNvGrpSpPr>
            <a:grpSpLocks/>
          </p:cNvGrpSpPr>
          <p:nvPr/>
        </p:nvGrpSpPr>
        <p:grpSpPr bwMode="auto">
          <a:xfrm>
            <a:off x="5572610" y="3573609"/>
            <a:ext cx="696491" cy="843190"/>
            <a:chOff x="6092839" y="3246560"/>
            <a:chExt cx="696496" cy="843195"/>
          </a:xfrm>
        </p:grpSpPr>
        <p:pic>
          <p:nvPicPr>
            <p:cNvPr id="107" name="Picture 288" descr="RouterATMTagS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58996" y="3446610"/>
              <a:ext cx="374678" cy="492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8" name="Text Box 276"/>
            <p:cNvSpPr txBox="1">
              <a:spLocks noChangeArrowheads="1"/>
            </p:cNvSpPr>
            <p:nvPr/>
          </p:nvSpPr>
          <p:spPr bwMode="auto">
            <a:xfrm>
              <a:off x="6105538" y="3246560"/>
              <a:ext cx="683797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/>
              <a:r>
                <a:rPr lang="en-US" altLang="ko-KR" sz="900" dirty="0" err="1">
                  <a:latin typeface="HY견명조" pitchFamily="18" charset="-127"/>
                  <a:ea typeface="HY견명조" pitchFamily="18" charset="-127"/>
                  <a:cs typeface="Arial" charset="0"/>
                </a:rPr>
                <a:t>Changwon</a:t>
              </a:r>
              <a:endParaRPr lang="en-US" altLang="ko-KR" sz="900" dirty="0">
                <a:latin typeface="HY견명조" pitchFamily="18" charset="-127"/>
                <a:ea typeface="HY견명조" pitchFamily="18" charset="-127"/>
                <a:cs typeface="Arial" charset="0"/>
              </a:endParaRPr>
            </a:p>
          </p:txBody>
        </p:sp>
        <p:sp>
          <p:nvSpPr>
            <p:cNvPr id="109" name="Text Box 276"/>
            <p:cNvSpPr txBox="1">
              <a:spLocks noChangeArrowheads="1"/>
            </p:cNvSpPr>
            <p:nvPr/>
          </p:nvSpPr>
          <p:spPr bwMode="auto">
            <a:xfrm>
              <a:off x="6092839" y="3966643"/>
              <a:ext cx="683797" cy="1231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/>
              <a:r>
                <a:rPr lang="en-US" altLang="ko-KR" sz="800" dirty="0">
                  <a:latin typeface="HY견명조" pitchFamily="18" charset="-127"/>
                  <a:ea typeface="HY견명조" pitchFamily="18" charset="-127"/>
                  <a:cs typeface="Arial" charset="0"/>
                </a:rPr>
                <a:t>Cisco 7609</a:t>
              </a:r>
            </a:p>
          </p:txBody>
        </p:sp>
      </p:grpSp>
      <p:sp>
        <p:nvSpPr>
          <p:cNvPr id="33" name="구름 32"/>
          <p:cNvSpPr/>
          <p:nvPr/>
        </p:nvSpPr>
        <p:spPr>
          <a:xfrm>
            <a:off x="213209" y="4308497"/>
            <a:ext cx="1285875" cy="85725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HY견명조" pitchFamily="18" charset="-127"/>
              <a:ea typeface="HY견명조" pitchFamily="18" charset="-127"/>
            </a:endParaRPr>
          </a:p>
        </p:txBody>
      </p:sp>
      <p:grpSp>
        <p:nvGrpSpPr>
          <p:cNvPr id="34" name="그룹 33"/>
          <p:cNvGrpSpPr>
            <a:grpSpLocks/>
          </p:cNvGrpSpPr>
          <p:nvPr/>
        </p:nvGrpSpPr>
        <p:grpSpPr bwMode="auto">
          <a:xfrm>
            <a:off x="461853" y="4077659"/>
            <a:ext cx="814290" cy="771184"/>
            <a:chOff x="391175" y="3983985"/>
            <a:chExt cx="814296" cy="771189"/>
          </a:xfrm>
        </p:grpSpPr>
        <p:pic>
          <p:nvPicPr>
            <p:cNvPr id="104" name="Picture 288" descr="RouterATMTagS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5394" y="4160991"/>
              <a:ext cx="374678" cy="492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" name="Text Box 276"/>
            <p:cNvSpPr txBox="1">
              <a:spLocks noChangeArrowheads="1"/>
            </p:cNvSpPr>
            <p:nvPr/>
          </p:nvSpPr>
          <p:spPr bwMode="auto">
            <a:xfrm>
              <a:off x="403875" y="3983985"/>
              <a:ext cx="801596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/>
              <a:r>
                <a:rPr lang="en-US" altLang="ko-KR" sz="900" dirty="0" err="1">
                  <a:latin typeface="HY견명조" pitchFamily="18" charset="-127"/>
                  <a:ea typeface="HY견명조" pitchFamily="18" charset="-127"/>
                  <a:cs typeface="Arial" charset="0"/>
                </a:rPr>
                <a:t>Jeju</a:t>
              </a:r>
              <a:r>
                <a:rPr lang="en-US" altLang="ko-KR" sz="900" dirty="0">
                  <a:latin typeface="HY견명조" pitchFamily="18" charset="-127"/>
                  <a:ea typeface="HY견명조" pitchFamily="18" charset="-127"/>
                  <a:cs typeface="Arial" charset="0"/>
                </a:rPr>
                <a:t>-Router</a:t>
              </a:r>
            </a:p>
          </p:txBody>
        </p:sp>
        <p:sp>
          <p:nvSpPr>
            <p:cNvPr id="106" name="Text Box 276"/>
            <p:cNvSpPr txBox="1">
              <a:spLocks noChangeArrowheads="1"/>
            </p:cNvSpPr>
            <p:nvPr/>
          </p:nvSpPr>
          <p:spPr bwMode="auto">
            <a:xfrm>
              <a:off x="391175" y="4632062"/>
              <a:ext cx="767943" cy="12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/>
              <a:r>
                <a:rPr lang="en-US" altLang="ko-KR" sz="800" dirty="0">
                  <a:latin typeface="HY견명조" pitchFamily="18" charset="-127"/>
                  <a:ea typeface="HY견명조" pitchFamily="18" charset="-127"/>
                  <a:cs typeface="Arial" charset="0"/>
                </a:rPr>
                <a:t>Cisco 7609</a:t>
              </a:r>
            </a:p>
          </p:txBody>
        </p:sp>
      </p:grpSp>
      <p:pic>
        <p:nvPicPr>
          <p:cNvPr id="35" name="그림 34" descr="KREONET BI_01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01184" y="3184547"/>
            <a:ext cx="714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그림 35" descr="KREONET BI_01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8959" y="5165747"/>
            <a:ext cx="714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276"/>
          <p:cNvSpPr txBox="1">
            <a:spLocks noChangeArrowheads="1"/>
          </p:cNvSpPr>
          <p:nvPr/>
        </p:nvSpPr>
        <p:spPr bwMode="auto">
          <a:xfrm>
            <a:off x="2100746" y="2714647"/>
            <a:ext cx="5715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b="1">
                <a:latin typeface="HY견명조" pitchFamily="18" charset="-127"/>
                <a:ea typeface="HY견명조" pitchFamily="18" charset="-127"/>
                <a:cs typeface="Arial" charset="0"/>
              </a:rPr>
              <a:t>STM2</a:t>
            </a:r>
          </a:p>
        </p:txBody>
      </p:sp>
      <p:sp>
        <p:nvSpPr>
          <p:cNvPr id="38" name="Text Box 276"/>
          <p:cNvSpPr txBox="1">
            <a:spLocks noChangeArrowheads="1"/>
          </p:cNvSpPr>
          <p:nvPr/>
        </p:nvSpPr>
        <p:spPr bwMode="auto">
          <a:xfrm>
            <a:off x="4793146" y="4071959"/>
            <a:ext cx="357188" cy="123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latin typeface="HY견명조" pitchFamily="18" charset="-127"/>
                <a:ea typeface="HY견명조" pitchFamily="18" charset="-127"/>
                <a:cs typeface="Arial" charset="0"/>
              </a:rPr>
              <a:t>STM2</a:t>
            </a:r>
          </a:p>
        </p:txBody>
      </p:sp>
      <p:cxnSp>
        <p:nvCxnSpPr>
          <p:cNvPr id="39" name="직선 연결선 38"/>
          <p:cNvCxnSpPr/>
          <p:nvPr/>
        </p:nvCxnSpPr>
        <p:spPr>
          <a:xfrm rot="5400000">
            <a:off x="7150584" y="1657372"/>
            <a:ext cx="331787" cy="158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 rot="5400000">
            <a:off x="510865" y="3180578"/>
            <a:ext cx="49688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/>
          <p:cNvGrpSpPr>
            <a:grpSpLocks/>
          </p:cNvGrpSpPr>
          <p:nvPr/>
        </p:nvGrpSpPr>
        <p:grpSpPr bwMode="auto">
          <a:xfrm>
            <a:off x="5601184" y="4613294"/>
            <a:ext cx="642937" cy="419966"/>
            <a:chOff x="977900" y="4572000"/>
            <a:chExt cx="736580" cy="419981"/>
          </a:xfrm>
        </p:grpSpPr>
        <p:grpSp>
          <p:nvGrpSpPr>
            <p:cNvPr id="99" name="Group 18"/>
            <p:cNvGrpSpPr>
              <a:grpSpLocks/>
            </p:cNvGrpSpPr>
            <p:nvPr/>
          </p:nvGrpSpPr>
          <p:grpSpPr bwMode="auto">
            <a:xfrm>
              <a:off x="977900" y="4572000"/>
              <a:ext cx="736580" cy="419981"/>
              <a:chOff x="0" y="0"/>
              <a:chExt cx="1296" cy="776"/>
            </a:xfrm>
          </p:grpSpPr>
          <p:sp>
            <p:nvSpPr>
              <p:cNvPr id="101" name="AutoShape 19"/>
              <p:cNvSpPr>
                <a:spLocks/>
              </p:cNvSpPr>
              <p:nvPr/>
            </p:nvSpPr>
            <p:spPr bwMode="auto">
              <a:xfrm>
                <a:off x="0" y="0"/>
                <a:ext cx="129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endParaRPr lang="ko-KR" altLang="en-US">
                  <a:latin typeface="HY견명조" pitchFamily="18" charset="-127"/>
                  <a:ea typeface="HY견명조" pitchFamily="18" charset="-127"/>
                </a:endParaRPr>
              </a:p>
            </p:txBody>
          </p:sp>
          <p:sp>
            <p:nvSpPr>
              <p:cNvPr id="102" name="AutoShape 20"/>
              <p:cNvSpPr>
                <a:spLocks/>
              </p:cNvSpPr>
              <p:nvPr/>
            </p:nvSpPr>
            <p:spPr bwMode="auto">
              <a:xfrm>
                <a:off x="0" y="0"/>
                <a:ext cx="1296" cy="26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endParaRPr lang="ko-KR" altLang="en-US">
                  <a:latin typeface="HY견명조" pitchFamily="18" charset="-127"/>
                  <a:ea typeface="HY견명조" pitchFamily="18" charset="-127"/>
                </a:endParaRPr>
              </a:p>
            </p:txBody>
          </p:sp>
          <p:sp>
            <p:nvSpPr>
              <p:cNvPr id="103" name="Rectangle 21"/>
              <p:cNvSpPr>
                <a:spLocks/>
              </p:cNvSpPr>
              <p:nvPr/>
            </p:nvSpPr>
            <p:spPr bwMode="auto">
              <a:xfrm>
                <a:off x="0" y="264"/>
                <a:ext cx="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pPr algn="ctr"/>
                <a:endParaRPr lang="ko-KR" altLang="ko-KR">
                  <a:latin typeface="HY견명조" pitchFamily="18" charset="-127"/>
                  <a:ea typeface="HY견명조" pitchFamily="18" charset="-127"/>
                </a:endParaRPr>
              </a:p>
            </p:txBody>
          </p:sp>
        </p:grpSp>
        <p:pic>
          <p:nvPicPr>
            <p:cNvPr id="100" name="Picture 7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538" y="4593497"/>
              <a:ext cx="500066" cy="264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cxnSp>
        <p:nvCxnSpPr>
          <p:cNvPr id="42" name="직선 연결선 41"/>
          <p:cNvCxnSpPr/>
          <p:nvPr/>
        </p:nvCxnSpPr>
        <p:spPr>
          <a:xfrm rot="5400000">
            <a:off x="5656746" y="5083197"/>
            <a:ext cx="330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 rot="5400000">
            <a:off x="5871059" y="5078434"/>
            <a:ext cx="331788" cy="158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 rot="5400000" flipH="1" flipV="1">
            <a:off x="5767871" y="4452959"/>
            <a:ext cx="2984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 rot="5400000">
            <a:off x="680728" y="3887015"/>
            <a:ext cx="330200" cy="158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276"/>
          <p:cNvSpPr txBox="1">
            <a:spLocks noChangeArrowheads="1"/>
          </p:cNvSpPr>
          <p:nvPr/>
        </p:nvSpPr>
        <p:spPr bwMode="auto">
          <a:xfrm>
            <a:off x="100496" y="2936897"/>
            <a:ext cx="627063" cy="122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>
                <a:latin typeface="HY견명조" pitchFamily="18" charset="-127"/>
                <a:ea typeface="HY견명조" pitchFamily="18" charset="-127"/>
                <a:cs typeface="Arial" charset="0"/>
              </a:rPr>
              <a:t>MESU1850</a:t>
            </a:r>
          </a:p>
        </p:txBody>
      </p:sp>
      <p:grpSp>
        <p:nvGrpSpPr>
          <p:cNvPr id="47" name="그룹 46"/>
          <p:cNvGrpSpPr>
            <a:grpSpLocks/>
          </p:cNvGrpSpPr>
          <p:nvPr/>
        </p:nvGrpSpPr>
        <p:grpSpPr bwMode="auto">
          <a:xfrm>
            <a:off x="1541946" y="3403620"/>
            <a:ext cx="457200" cy="295274"/>
            <a:chOff x="971600" y="2132856"/>
            <a:chExt cx="1800200" cy="1042267"/>
          </a:xfrm>
        </p:grpSpPr>
        <p:pic>
          <p:nvPicPr>
            <p:cNvPr id="97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-5400000">
              <a:off x="1530586" y="1933910"/>
              <a:ext cx="682227" cy="1800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98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71605" y="2132856"/>
              <a:ext cx="1800195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8" name="직선 연결선 47"/>
          <p:cNvCxnSpPr/>
          <p:nvPr/>
        </p:nvCxnSpPr>
        <p:spPr>
          <a:xfrm flipV="1">
            <a:off x="1172059" y="3571897"/>
            <a:ext cx="357187" cy="158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그룹 48"/>
          <p:cNvGrpSpPr>
            <a:grpSpLocks/>
          </p:cNvGrpSpPr>
          <p:nvPr/>
        </p:nvGrpSpPr>
        <p:grpSpPr bwMode="auto">
          <a:xfrm>
            <a:off x="6601309" y="4572020"/>
            <a:ext cx="457200" cy="295274"/>
            <a:chOff x="971600" y="2132856"/>
            <a:chExt cx="1800200" cy="1042267"/>
          </a:xfrm>
        </p:grpSpPr>
        <p:pic>
          <p:nvPicPr>
            <p:cNvPr id="95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-5400000">
              <a:off x="1530586" y="1933910"/>
              <a:ext cx="682227" cy="1800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96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71605" y="2132856"/>
              <a:ext cx="1800195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0" name="그룹 49"/>
          <p:cNvGrpSpPr>
            <a:grpSpLocks/>
          </p:cNvGrpSpPr>
          <p:nvPr/>
        </p:nvGrpSpPr>
        <p:grpSpPr bwMode="auto">
          <a:xfrm>
            <a:off x="7887184" y="1204932"/>
            <a:ext cx="457200" cy="295274"/>
            <a:chOff x="971600" y="2132856"/>
            <a:chExt cx="1800200" cy="1042267"/>
          </a:xfrm>
        </p:grpSpPr>
        <p:pic>
          <p:nvPicPr>
            <p:cNvPr id="93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-5400000">
              <a:off x="1530586" y="1933910"/>
              <a:ext cx="682227" cy="1800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94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71605" y="2132856"/>
              <a:ext cx="1800195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51" name="직선 연결선 50"/>
          <p:cNvCxnSpPr/>
          <p:nvPr/>
        </p:nvCxnSpPr>
        <p:spPr>
          <a:xfrm rot="5400000">
            <a:off x="1226034" y="3573484"/>
            <a:ext cx="419100" cy="66992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>
            <a:off x="6101246" y="4214834"/>
            <a:ext cx="714375" cy="34607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 rot="5400000">
            <a:off x="7627627" y="1521641"/>
            <a:ext cx="423863" cy="3810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 flipV="1">
            <a:off x="7529996" y="1357334"/>
            <a:ext cx="357188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 flipV="1">
            <a:off x="6244121" y="4786334"/>
            <a:ext cx="357188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276"/>
          <p:cNvSpPr txBox="1">
            <a:spLocks noChangeArrowheads="1"/>
          </p:cNvSpPr>
          <p:nvPr/>
        </p:nvSpPr>
        <p:spPr bwMode="auto">
          <a:xfrm>
            <a:off x="1453046" y="3357584"/>
            <a:ext cx="673499" cy="1231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dirty="0">
                <a:latin typeface="HY견명조" pitchFamily="18" charset="-127"/>
                <a:ea typeface="HY견명조" pitchFamily="18" charset="-127"/>
                <a:cs typeface="Arial" charset="0"/>
              </a:rPr>
              <a:t>OF-Host</a:t>
            </a:r>
          </a:p>
        </p:txBody>
      </p:sp>
      <p:sp>
        <p:nvSpPr>
          <p:cNvPr id="57" name="Text Box 276"/>
          <p:cNvSpPr txBox="1">
            <a:spLocks noChangeArrowheads="1"/>
          </p:cNvSpPr>
          <p:nvPr/>
        </p:nvSpPr>
        <p:spPr bwMode="auto">
          <a:xfrm>
            <a:off x="6523225" y="4890657"/>
            <a:ext cx="592784" cy="1231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dirty="0">
                <a:latin typeface="HY견명조" pitchFamily="18" charset="-127"/>
                <a:ea typeface="HY견명조" pitchFamily="18" charset="-127"/>
                <a:cs typeface="Arial" charset="0"/>
              </a:rPr>
              <a:t>OF-Host</a:t>
            </a:r>
          </a:p>
        </p:txBody>
      </p:sp>
      <p:sp>
        <p:nvSpPr>
          <p:cNvPr id="58" name="Text Box 276"/>
          <p:cNvSpPr txBox="1">
            <a:spLocks noChangeArrowheads="1"/>
          </p:cNvSpPr>
          <p:nvPr/>
        </p:nvSpPr>
        <p:spPr bwMode="auto">
          <a:xfrm>
            <a:off x="7819369" y="1074233"/>
            <a:ext cx="652265" cy="1231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dirty="0">
                <a:latin typeface="HY견명조" pitchFamily="18" charset="-127"/>
                <a:ea typeface="HY견명조" pitchFamily="18" charset="-127"/>
                <a:cs typeface="Arial" charset="0"/>
              </a:rPr>
              <a:t>OF-Host</a:t>
            </a:r>
          </a:p>
        </p:txBody>
      </p:sp>
      <p:sp>
        <p:nvSpPr>
          <p:cNvPr id="59" name="Text Box 276"/>
          <p:cNvSpPr txBox="1">
            <a:spLocks noChangeArrowheads="1"/>
          </p:cNvSpPr>
          <p:nvPr/>
        </p:nvSpPr>
        <p:spPr bwMode="auto">
          <a:xfrm>
            <a:off x="600559" y="2081234"/>
            <a:ext cx="1214437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 err="1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Jeju</a:t>
            </a:r>
            <a:endParaRPr lang="en-US" altLang="ko-KR" sz="1800" dirty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60" name="Text Box 276"/>
          <p:cNvSpPr txBox="1">
            <a:spLocks noChangeArrowheads="1"/>
          </p:cNvSpPr>
          <p:nvPr/>
        </p:nvSpPr>
        <p:spPr bwMode="auto">
          <a:xfrm>
            <a:off x="5221376" y="6296047"/>
            <a:ext cx="1214438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800" dirty="0" err="1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Changwon</a:t>
            </a:r>
            <a:endParaRPr lang="en-US" altLang="ko-KR" sz="1800" dirty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61" name="Text Box 276"/>
          <p:cNvSpPr txBox="1">
            <a:spLocks noChangeArrowheads="1"/>
          </p:cNvSpPr>
          <p:nvPr/>
        </p:nvSpPr>
        <p:spPr bwMode="auto">
          <a:xfrm>
            <a:off x="2315059" y="1712934"/>
            <a:ext cx="1214437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800" dirty="0" err="1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Gwangju</a:t>
            </a:r>
            <a:endParaRPr lang="en-US" altLang="ko-KR" sz="1800" dirty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62" name="Text Box 276"/>
          <p:cNvSpPr txBox="1">
            <a:spLocks noChangeArrowheads="1"/>
          </p:cNvSpPr>
          <p:nvPr/>
        </p:nvSpPr>
        <p:spPr bwMode="auto">
          <a:xfrm>
            <a:off x="5572140" y="785794"/>
            <a:ext cx="1214438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800" dirty="0" err="1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Daejeon</a:t>
            </a:r>
            <a:endParaRPr lang="en-US" altLang="ko-KR" sz="1800" dirty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63" name="Text Box 276"/>
          <p:cNvSpPr txBox="1">
            <a:spLocks noChangeArrowheads="1"/>
          </p:cNvSpPr>
          <p:nvPr/>
        </p:nvSpPr>
        <p:spPr bwMode="auto">
          <a:xfrm>
            <a:off x="7029934" y="2357430"/>
            <a:ext cx="399586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NIMS</a:t>
            </a:r>
            <a:endParaRPr lang="en-US" altLang="ko-KR" sz="1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pic>
        <p:nvPicPr>
          <p:cNvPr id="64" name="그림 63" descr="KREONET BI_01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29746" y="2643209"/>
            <a:ext cx="714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5" name="직선 연결선 64"/>
          <p:cNvCxnSpPr>
            <a:cxnSpLocks noChangeShapeType="1"/>
          </p:cNvCxnSpPr>
          <p:nvPr/>
        </p:nvCxnSpPr>
        <p:spPr bwMode="auto">
          <a:xfrm>
            <a:off x="4924909" y="1841522"/>
            <a:ext cx="685800" cy="158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276"/>
          <p:cNvSpPr txBox="1">
            <a:spLocks noChangeArrowheads="1"/>
          </p:cNvSpPr>
          <p:nvPr/>
        </p:nvSpPr>
        <p:spPr bwMode="auto">
          <a:xfrm>
            <a:off x="5386871" y="5019697"/>
            <a:ext cx="4286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i="1">
                <a:solidFill>
                  <a:srgbClr val="7030A0"/>
                </a:solidFill>
                <a:latin typeface="HY견명조" pitchFamily="18" charset="-127"/>
                <a:ea typeface="HY견명조" pitchFamily="18" charset="-127"/>
                <a:cs typeface="Arial" charset="0"/>
              </a:rPr>
              <a:t>VLAN2</a:t>
            </a:r>
          </a:p>
        </p:txBody>
      </p:sp>
      <p:sp>
        <p:nvSpPr>
          <p:cNvPr id="67" name="Text Box 276"/>
          <p:cNvSpPr txBox="1">
            <a:spLocks noChangeArrowheads="1"/>
          </p:cNvSpPr>
          <p:nvPr/>
        </p:nvSpPr>
        <p:spPr bwMode="auto">
          <a:xfrm>
            <a:off x="314809" y="3143272"/>
            <a:ext cx="4286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i="1" dirty="0">
                <a:solidFill>
                  <a:srgbClr val="7030A0"/>
                </a:solidFill>
                <a:latin typeface="HY견명조" pitchFamily="18" charset="-127"/>
                <a:ea typeface="HY견명조" pitchFamily="18" charset="-127"/>
                <a:cs typeface="Arial" charset="0"/>
              </a:rPr>
              <a:t>VLAN3</a:t>
            </a:r>
          </a:p>
        </p:txBody>
      </p:sp>
      <p:sp>
        <p:nvSpPr>
          <p:cNvPr id="68" name="Text Box 276"/>
          <p:cNvSpPr txBox="1">
            <a:spLocks noChangeArrowheads="1"/>
          </p:cNvSpPr>
          <p:nvPr/>
        </p:nvSpPr>
        <p:spPr bwMode="auto">
          <a:xfrm>
            <a:off x="957746" y="3143272"/>
            <a:ext cx="4286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i="1">
                <a:solidFill>
                  <a:srgbClr val="7030A0"/>
                </a:solidFill>
                <a:latin typeface="HY견명조" pitchFamily="18" charset="-127"/>
                <a:ea typeface="HY견명조" pitchFamily="18" charset="-127"/>
                <a:cs typeface="Arial" charset="0"/>
              </a:rPr>
              <a:t>VLAN1</a:t>
            </a:r>
          </a:p>
        </p:txBody>
      </p:sp>
      <p:sp>
        <p:nvSpPr>
          <p:cNvPr id="69" name="Text Box 276"/>
          <p:cNvSpPr txBox="1">
            <a:spLocks noChangeArrowheads="1"/>
          </p:cNvSpPr>
          <p:nvPr/>
        </p:nvSpPr>
        <p:spPr bwMode="auto">
          <a:xfrm>
            <a:off x="6647346" y="1612922"/>
            <a:ext cx="4286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i="1" dirty="0">
                <a:solidFill>
                  <a:srgbClr val="7030A0"/>
                </a:solidFill>
                <a:latin typeface="HY견명조" pitchFamily="18" charset="-127"/>
                <a:ea typeface="HY견명조" pitchFamily="18" charset="-127"/>
                <a:cs typeface="Arial" charset="0"/>
              </a:rPr>
              <a:t>VLAN3</a:t>
            </a:r>
          </a:p>
        </p:txBody>
      </p:sp>
      <p:sp>
        <p:nvSpPr>
          <p:cNvPr id="70" name="Text Box 276"/>
          <p:cNvSpPr txBox="1">
            <a:spLocks noChangeArrowheads="1"/>
          </p:cNvSpPr>
          <p:nvPr/>
        </p:nvSpPr>
        <p:spPr bwMode="auto">
          <a:xfrm>
            <a:off x="6029809" y="5019697"/>
            <a:ext cx="4286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i="1">
                <a:solidFill>
                  <a:srgbClr val="7030A0"/>
                </a:solidFill>
                <a:latin typeface="HY견명조" pitchFamily="18" charset="-127"/>
                <a:ea typeface="HY견명조" pitchFamily="18" charset="-127"/>
                <a:cs typeface="Arial" charset="0"/>
              </a:rPr>
              <a:t>VLAN1</a:t>
            </a:r>
          </a:p>
        </p:txBody>
      </p:sp>
      <p:sp>
        <p:nvSpPr>
          <p:cNvPr id="71" name="Text Box 276"/>
          <p:cNvSpPr txBox="1">
            <a:spLocks noChangeArrowheads="1"/>
          </p:cNvSpPr>
          <p:nvPr/>
        </p:nvSpPr>
        <p:spPr bwMode="auto">
          <a:xfrm>
            <a:off x="7315684" y="1609747"/>
            <a:ext cx="42862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i="1" dirty="0">
                <a:solidFill>
                  <a:srgbClr val="7030A0"/>
                </a:solidFill>
                <a:latin typeface="HY견명조" pitchFamily="18" charset="-127"/>
                <a:ea typeface="HY견명조" pitchFamily="18" charset="-127"/>
                <a:cs typeface="Arial" charset="0"/>
              </a:rPr>
              <a:t>VLAN2</a:t>
            </a:r>
          </a:p>
        </p:txBody>
      </p:sp>
      <p:sp>
        <p:nvSpPr>
          <p:cNvPr id="72" name="Text Box 276"/>
          <p:cNvSpPr txBox="1">
            <a:spLocks noChangeArrowheads="1"/>
          </p:cNvSpPr>
          <p:nvPr/>
        </p:nvSpPr>
        <p:spPr bwMode="auto">
          <a:xfrm>
            <a:off x="6066321" y="1942824"/>
            <a:ext cx="67292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800" dirty="0">
                <a:solidFill>
                  <a:srgbClr val="7030A0"/>
                </a:solidFill>
                <a:latin typeface="HY견명조" pitchFamily="18" charset="-127"/>
                <a:ea typeface="HY견명조" pitchFamily="18" charset="-127"/>
                <a:cs typeface="Arial" charset="0"/>
              </a:rPr>
              <a:t>[VLAN 2, 3]</a:t>
            </a:r>
          </a:p>
        </p:txBody>
      </p:sp>
      <p:sp>
        <p:nvSpPr>
          <p:cNvPr id="73" name="Text Box 276"/>
          <p:cNvSpPr txBox="1">
            <a:spLocks noChangeArrowheads="1"/>
          </p:cNvSpPr>
          <p:nvPr/>
        </p:nvSpPr>
        <p:spPr bwMode="auto">
          <a:xfrm>
            <a:off x="4958246" y="1709759"/>
            <a:ext cx="4286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i="1" dirty="0">
                <a:solidFill>
                  <a:srgbClr val="7030A0"/>
                </a:solidFill>
                <a:latin typeface="HY견명조" pitchFamily="18" charset="-127"/>
                <a:ea typeface="HY견명조" pitchFamily="18" charset="-127"/>
                <a:cs typeface="Arial" charset="0"/>
              </a:rPr>
              <a:t>VLAN3</a:t>
            </a:r>
          </a:p>
        </p:txBody>
      </p:sp>
      <p:sp>
        <p:nvSpPr>
          <p:cNvPr id="74" name="Text Box 276"/>
          <p:cNvSpPr txBox="1">
            <a:spLocks noChangeArrowheads="1"/>
          </p:cNvSpPr>
          <p:nvPr/>
        </p:nvSpPr>
        <p:spPr bwMode="auto">
          <a:xfrm>
            <a:off x="4958246" y="1963759"/>
            <a:ext cx="4286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i="1">
                <a:solidFill>
                  <a:srgbClr val="7030A0"/>
                </a:solidFill>
                <a:latin typeface="HY견명조" pitchFamily="18" charset="-127"/>
                <a:ea typeface="HY견명조" pitchFamily="18" charset="-127"/>
                <a:cs typeface="Arial" charset="0"/>
              </a:rPr>
              <a:t>VLAN2</a:t>
            </a:r>
          </a:p>
        </p:txBody>
      </p:sp>
      <p:cxnSp>
        <p:nvCxnSpPr>
          <p:cNvPr id="75" name="직선 연결선 74"/>
          <p:cNvCxnSpPr/>
          <p:nvPr/>
        </p:nvCxnSpPr>
        <p:spPr>
          <a:xfrm>
            <a:off x="3046896" y="2852759"/>
            <a:ext cx="16510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Box 276"/>
          <p:cNvSpPr txBox="1">
            <a:spLocks noChangeArrowheads="1"/>
          </p:cNvSpPr>
          <p:nvPr/>
        </p:nvSpPr>
        <p:spPr bwMode="auto">
          <a:xfrm>
            <a:off x="3669196" y="2709884"/>
            <a:ext cx="5715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latin typeface="HY견명조" pitchFamily="18" charset="-127"/>
                <a:ea typeface="HY견명조" pitchFamily="18" charset="-127"/>
                <a:cs typeface="Arial" charset="0"/>
              </a:rPr>
              <a:t>STM2</a:t>
            </a:r>
          </a:p>
        </p:txBody>
      </p:sp>
      <p:grpSp>
        <p:nvGrpSpPr>
          <p:cNvPr id="77" name="그룹 76"/>
          <p:cNvGrpSpPr>
            <a:grpSpLocks/>
          </p:cNvGrpSpPr>
          <p:nvPr/>
        </p:nvGrpSpPr>
        <p:grpSpPr bwMode="auto">
          <a:xfrm>
            <a:off x="4424853" y="2571772"/>
            <a:ext cx="714376" cy="738994"/>
            <a:chOff x="4910216" y="2428868"/>
            <a:chExt cx="714380" cy="738598"/>
          </a:xfrm>
        </p:grpSpPr>
        <p:pic>
          <p:nvPicPr>
            <p:cNvPr id="91" name="Picture 4" descr="C:\Users\kjcho\Pictures\1850TSS-320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977522" y="2428868"/>
              <a:ext cx="500066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" name="Text Box 276"/>
            <p:cNvSpPr txBox="1">
              <a:spLocks noChangeArrowheads="1"/>
            </p:cNvSpPr>
            <p:nvPr/>
          </p:nvSpPr>
          <p:spPr bwMode="auto">
            <a:xfrm>
              <a:off x="4910216" y="2921377"/>
              <a:ext cx="714380" cy="2460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/>
              <a:r>
                <a:rPr lang="en-US" altLang="ko-KR" sz="800">
                  <a:latin typeface="HY견명조" pitchFamily="18" charset="-127"/>
                  <a:ea typeface="HY견명조" pitchFamily="18" charset="-127"/>
                  <a:cs typeface="Arial" charset="0"/>
                </a:rPr>
                <a:t>1850TSS-320</a:t>
              </a:r>
            </a:p>
          </p:txBody>
        </p:sp>
      </p:grpSp>
      <p:cxnSp>
        <p:nvCxnSpPr>
          <p:cNvPr id="78" name="직선 연결선 77"/>
          <p:cNvCxnSpPr/>
          <p:nvPr/>
        </p:nvCxnSpPr>
        <p:spPr>
          <a:xfrm rot="5400000">
            <a:off x="717240" y="3174228"/>
            <a:ext cx="49688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연결선 78"/>
          <p:cNvCxnSpPr/>
          <p:nvPr/>
        </p:nvCxnSpPr>
        <p:spPr>
          <a:xfrm>
            <a:off x="363626" y="6072209"/>
            <a:ext cx="64293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그림 79" descr="KREONET BI_01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626" y="6215084"/>
            <a:ext cx="714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 Box 276"/>
          <p:cNvSpPr txBox="1">
            <a:spLocks noChangeArrowheads="1"/>
          </p:cNvSpPr>
          <p:nvPr/>
        </p:nvSpPr>
        <p:spPr bwMode="auto">
          <a:xfrm>
            <a:off x="1070063" y="6237904"/>
            <a:ext cx="249232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KREONET IP Production</a:t>
            </a:r>
            <a:r>
              <a:rPr lang="ko-KR" altLang="en-US" sz="1000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 </a:t>
            </a:r>
            <a:r>
              <a:rPr lang="en-US" altLang="ko-KR" sz="1000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Service</a:t>
            </a:r>
            <a:endParaRPr lang="en-US" altLang="ko-KR" sz="1000" dirty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82" name="Text Box 276"/>
          <p:cNvSpPr txBox="1">
            <a:spLocks noChangeArrowheads="1"/>
          </p:cNvSpPr>
          <p:nvPr/>
        </p:nvSpPr>
        <p:spPr bwMode="auto">
          <a:xfrm>
            <a:off x="933985" y="5986608"/>
            <a:ext cx="177281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1 Gigabit Ethernet</a:t>
            </a:r>
            <a:endParaRPr lang="en-US" altLang="ko-KR" sz="1000" dirty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83" name="Rectangle 126"/>
          <p:cNvSpPr>
            <a:spLocks noChangeArrowheads="1"/>
          </p:cNvSpPr>
          <p:nvPr/>
        </p:nvSpPr>
        <p:spPr bwMode="auto">
          <a:xfrm>
            <a:off x="114389" y="5857914"/>
            <a:ext cx="3528516" cy="6683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84" name="그룹 83"/>
          <p:cNvGrpSpPr/>
          <p:nvPr/>
        </p:nvGrpSpPr>
        <p:grpSpPr>
          <a:xfrm>
            <a:off x="8172958" y="1785948"/>
            <a:ext cx="642942" cy="288995"/>
            <a:chOff x="7500959" y="4786322"/>
            <a:chExt cx="642942" cy="288995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500959" y="4786322"/>
              <a:ext cx="642942" cy="288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직사각형 89"/>
            <p:cNvSpPr/>
            <p:nvPr/>
          </p:nvSpPr>
          <p:spPr>
            <a:xfrm>
              <a:off x="7500959" y="4959426"/>
              <a:ext cx="642942" cy="7143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85" name="TextBox 45"/>
          <p:cNvSpPr txBox="1">
            <a:spLocks noChangeArrowheads="1"/>
          </p:cNvSpPr>
          <p:nvPr/>
        </p:nvSpPr>
        <p:spPr bwMode="auto">
          <a:xfrm>
            <a:off x="7891377" y="2025662"/>
            <a:ext cx="11521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800" dirty="0">
                <a:latin typeface="HY견명조" pitchFamily="18" charset="-127"/>
                <a:ea typeface="HY견명조" pitchFamily="18" charset="-127"/>
                <a:cs typeface="Arial" charset="0"/>
              </a:rPr>
              <a:t>NOX-Controller (Server)</a:t>
            </a:r>
            <a:endParaRPr lang="ko-KR" altLang="en-US" sz="800" dirty="0">
              <a:latin typeface="HY견명조" pitchFamily="18" charset="-127"/>
              <a:ea typeface="HY견명조" pitchFamily="18" charset="-127"/>
              <a:cs typeface="Arial" charset="0"/>
            </a:endParaRPr>
          </a:p>
        </p:txBody>
      </p:sp>
      <p:cxnSp>
        <p:nvCxnSpPr>
          <p:cNvPr id="86" name="직선 연결선 85"/>
          <p:cNvCxnSpPr/>
          <p:nvPr/>
        </p:nvCxnSpPr>
        <p:spPr>
          <a:xfrm>
            <a:off x="7672892" y="1928824"/>
            <a:ext cx="500066" cy="162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86"/>
          <p:cNvCxnSpPr/>
          <p:nvPr/>
        </p:nvCxnSpPr>
        <p:spPr>
          <a:xfrm rot="5400000">
            <a:off x="4700625" y="2465360"/>
            <a:ext cx="233363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 Box 276"/>
          <p:cNvSpPr txBox="1">
            <a:spLocks noChangeArrowheads="1"/>
          </p:cNvSpPr>
          <p:nvPr/>
        </p:nvSpPr>
        <p:spPr bwMode="auto">
          <a:xfrm>
            <a:off x="1428728" y="3929066"/>
            <a:ext cx="12144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 err="1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Jeju</a:t>
            </a:r>
            <a:r>
              <a:rPr lang="en-US" altLang="ko-KR" sz="12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 Univ.</a:t>
            </a:r>
            <a:endParaRPr lang="en-US" altLang="ko-KR" sz="1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28" name="Text Box 276"/>
          <p:cNvSpPr txBox="1">
            <a:spLocks noChangeArrowheads="1"/>
          </p:cNvSpPr>
          <p:nvPr/>
        </p:nvSpPr>
        <p:spPr bwMode="auto">
          <a:xfrm>
            <a:off x="6572273" y="5072074"/>
            <a:ext cx="1214437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 err="1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Kyungnam</a:t>
            </a:r>
            <a:r>
              <a:rPr lang="en-US" altLang="ko-KR" sz="12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 Univ</a:t>
            </a:r>
            <a:r>
              <a:rPr lang="en-US" altLang="ko-KR" sz="14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.</a:t>
            </a:r>
            <a:endParaRPr lang="en-US" altLang="ko-KR" sz="14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0" y="785794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Objective : Implementation of </a:t>
            </a:r>
            <a:r>
              <a:rPr lang="en-US" altLang="ko-KR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QoS</a:t>
            </a:r>
            <a:r>
              <a:rPr lang="en-US" altLang="ko-K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functionality for </a:t>
            </a:r>
            <a:r>
              <a:rPr lang="en-US" altLang="ko-KR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OpenFlow</a:t>
            </a:r>
            <a:endParaRPr lang="en-US" altLang="ko-KR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altLang="ko-K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Participants: </a:t>
            </a:r>
            <a:r>
              <a:rPr lang="en-US" altLang="ko-KR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Jeju</a:t>
            </a:r>
            <a:r>
              <a:rPr lang="en-US" altLang="ko-K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Univ. </a:t>
            </a:r>
            <a:r>
              <a:rPr lang="en-US" altLang="ko-KR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Kyungnam</a:t>
            </a:r>
            <a:r>
              <a:rPr lang="en-US" altLang="ko-K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Univ. National Institute for </a:t>
            </a:r>
            <a:r>
              <a:rPr lang="en-US" altLang="ko-KR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Mathmatical</a:t>
            </a:r>
            <a:r>
              <a:rPr lang="en-US" altLang="ko-K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Science (NIMS), KISTI</a:t>
            </a:r>
            <a:endParaRPr lang="ko-KR" altLang="en-US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2285984" y="4929198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DEFINE: </a:t>
            </a:r>
            <a:r>
              <a:rPr lang="en-US" altLang="ko-KR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DEveloping</a:t>
            </a:r>
            <a:r>
              <a:rPr lang="en-US" altLang="ko-KR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Future Internet </a:t>
            </a:r>
            <a:r>
              <a:rPr lang="en-US" altLang="ko-KR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NEtwork</a:t>
            </a:r>
            <a:r>
              <a:rPr lang="en-US" altLang="ko-KR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model of NIMS</a:t>
            </a:r>
            <a:endParaRPr lang="ko-KR" altLang="en-US" sz="1000" dirty="0">
              <a:latin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9382" y="150604"/>
            <a:ext cx="8764618" cy="428628"/>
          </a:xfrm>
        </p:spPr>
        <p:txBody>
          <a:bodyPr/>
          <a:lstStyle/>
          <a:p>
            <a:r>
              <a:rPr lang="en-US" altLang="ko-KR" sz="2800" b="1" dirty="0" smtClean="0">
                <a:latin typeface="Arial" pitchFamily="34" charset="0"/>
                <a:cs typeface="Arial" pitchFamily="34" charset="0"/>
              </a:rPr>
              <a:t>Sharing National Large-scale Experiment Facility</a:t>
            </a:r>
            <a:endParaRPr lang="ko-KR" alt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구름 40"/>
          <p:cNvSpPr/>
          <p:nvPr/>
        </p:nvSpPr>
        <p:spPr>
          <a:xfrm>
            <a:off x="3058145" y="3972831"/>
            <a:ext cx="1571636" cy="200026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43" descr="스크린샷 2010-06-06 오후 8.09.5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315462" y="4330021"/>
            <a:ext cx="1171443" cy="357190"/>
          </a:xfrm>
          <a:prstGeom prst="rect">
            <a:avLst/>
          </a:prstGeom>
        </p:spPr>
      </p:pic>
      <p:pic>
        <p:nvPicPr>
          <p:cNvPr id="43" name="Picture 6" descr="kr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4572008"/>
            <a:ext cx="110675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그림 43" descr="newswire_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5286388"/>
            <a:ext cx="994470" cy="209549"/>
          </a:xfrm>
          <a:prstGeom prst="rect">
            <a:avLst/>
          </a:prstGeom>
        </p:spPr>
      </p:pic>
      <p:pic>
        <p:nvPicPr>
          <p:cNvPr id="45" name="Picture 26" descr="3_pic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356" y="1211033"/>
            <a:ext cx="2160380" cy="1500198"/>
          </a:xfrm>
          <a:prstGeom prst="rect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46" name="Picture 31" descr="JEM-ARM1300S Out Side 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062" y="3615641"/>
            <a:ext cx="2111415" cy="1857388"/>
          </a:xfrm>
          <a:prstGeom prst="rect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47" name="TextBox 16"/>
          <p:cNvSpPr txBox="1"/>
          <p:nvPr/>
        </p:nvSpPr>
        <p:spPr>
          <a:xfrm>
            <a:off x="272063" y="5544467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1200" b="1" smtClean="0">
                <a:latin typeface="Arial" pitchFamily="34" charset="0"/>
                <a:ea typeface="Verdana" pitchFamily="34" charset="0"/>
                <a:cs typeface="Arial" pitchFamily="34" charset="0"/>
              </a:rPr>
              <a:t>HVEM (High Voltage Electron Microscope) @Korea Basic Science Institute</a:t>
            </a:r>
            <a:endParaRPr lang="ko-KR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339918" y="2782669"/>
            <a:ext cx="221457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HF-NMR (High Field-Nuclear Magnetic Resonance)@Korea Basic Science Institute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그림 48" descr="device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00955" y="754732"/>
            <a:ext cx="4071966" cy="2035983"/>
          </a:xfrm>
          <a:prstGeom prst="rect">
            <a:avLst/>
          </a:prstGeom>
        </p:spPr>
      </p:pic>
      <p:sp>
        <p:nvSpPr>
          <p:cNvPr id="50" name="직사각형 49"/>
          <p:cNvSpPr/>
          <p:nvPr/>
        </p:nvSpPr>
        <p:spPr>
          <a:xfrm>
            <a:off x="2558079" y="2826434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KSTAR (Korea Superconducting </a:t>
            </a:r>
            <a:r>
              <a:rPr lang="en-US" altLang="ko-KR" sz="12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Tokamak</a:t>
            </a:r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Advanced Research)@National Fusion Research Institute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그림 50" descr="AAA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15797" y="829559"/>
            <a:ext cx="2027579" cy="1785950"/>
          </a:xfrm>
          <a:prstGeom prst="rect">
            <a:avLst/>
          </a:prstGeom>
        </p:spPr>
      </p:pic>
      <p:sp>
        <p:nvSpPr>
          <p:cNvPr id="52" name="직사각형 51"/>
          <p:cNvSpPr/>
          <p:nvPr/>
        </p:nvSpPr>
        <p:spPr>
          <a:xfrm>
            <a:off x="6937655" y="2758385"/>
            <a:ext cx="198580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ITER, </a:t>
            </a:r>
          </a:p>
          <a:p>
            <a:pPr algn="ctr"/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World’s largest </a:t>
            </a:r>
            <a:r>
              <a:rPr lang="en-US" altLang="ko-KR" sz="12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Tokamak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5005886" y="5330153"/>
            <a:ext cx="3783215" cy="138499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Hybrid Structural Testing Center</a:t>
            </a:r>
          </a:p>
          <a:p>
            <a:pPr algn="ctr"/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Wind Tunnel Center</a:t>
            </a:r>
          </a:p>
          <a:p>
            <a:pPr algn="ctr"/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Wave Simulation &amp; Research Center</a:t>
            </a:r>
          </a:p>
          <a:p>
            <a:pPr algn="ctr"/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Geotechnical Centrifuge Testing Center</a:t>
            </a:r>
          </a:p>
          <a:p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Advanced Construction Materials Testing Facility</a:t>
            </a:r>
          </a:p>
          <a:p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Multi-platform Seismic Simulation Center</a:t>
            </a:r>
          </a:p>
          <a:p>
            <a:pPr algn="ctr"/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@KOCED 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" name="그림 53" descr="b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01284" y="3329889"/>
            <a:ext cx="1643075" cy="1158986"/>
          </a:xfrm>
          <a:prstGeom prst="rect">
            <a:avLst/>
          </a:prstGeom>
        </p:spPr>
      </p:pic>
      <p:pic>
        <p:nvPicPr>
          <p:cNvPr id="55" name="그림 54" descr="bv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15797" y="3329889"/>
            <a:ext cx="1714512" cy="1124530"/>
          </a:xfrm>
          <a:prstGeom prst="rect">
            <a:avLst/>
          </a:prstGeom>
        </p:spPr>
      </p:pic>
      <p:pic>
        <p:nvPicPr>
          <p:cNvPr id="56" name="그림 55" descr="df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72920" y="4401459"/>
            <a:ext cx="1857388" cy="1000401"/>
          </a:xfrm>
          <a:prstGeom prst="rect">
            <a:avLst/>
          </a:prstGeom>
        </p:spPr>
      </p:pic>
      <p:pic>
        <p:nvPicPr>
          <p:cNvPr id="57" name="그림 56" descr="asf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29846" y="4544335"/>
            <a:ext cx="1643074" cy="618324"/>
          </a:xfrm>
          <a:prstGeom prst="rect">
            <a:avLst/>
          </a:prstGeom>
        </p:spPr>
      </p:pic>
      <p:sp>
        <p:nvSpPr>
          <p:cNvPr id="58" name="위쪽/아래쪽 화살표 57"/>
          <p:cNvSpPr/>
          <p:nvPr/>
        </p:nvSpPr>
        <p:spPr>
          <a:xfrm rot="18882263">
            <a:off x="2672336" y="3385568"/>
            <a:ext cx="436854" cy="842724"/>
          </a:xfrm>
          <a:prstGeom prst="up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위쪽/아래쪽 화살표 58"/>
          <p:cNvSpPr/>
          <p:nvPr/>
        </p:nvSpPr>
        <p:spPr>
          <a:xfrm>
            <a:off x="3558211" y="3329889"/>
            <a:ext cx="428628" cy="571504"/>
          </a:xfrm>
          <a:prstGeom prst="up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왼쪽/오른쪽 화살표 59"/>
          <p:cNvSpPr/>
          <p:nvPr/>
        </p:nvSpPr>
        <p:spPr>
          <a:xfrm>
            <a:off x="2486641" y="4544335"/>
            <a:ext cx="571504" cy="428628"/>
          </a:xfrm>
          <a:prstGeom prst="left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왼쪽/오른쪽 화살표 60"/>
          <p:cNvSpPr/>
          <p:nvPr/>
        </p:nvSpPr>
        <p:spPr>
          <a:xfrm>
            <a:off x="4629781" y="4330021"/>
            <a:ext cx="571504" cy="428628"/>
          </a:xfrm>
          <a:prstGeom prst="left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12" descr="대한민국지도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0" r="12939" b="15543"/>
          <a:stretch>
            <a:fillRect/>
          </a:stretch>
        </p:blipFill>
        <p:spPr bwMode="auto">
          <a:xfrm>
            <a:off x="2982917" y="1889601"/>
            <a:ext cx="43211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9382" y="150604"/>
            <a:ext cx="8550336" cy="428628"/>
          </a:xfrm>
        </p:spPr>
        <p:txBody>
          <a:bodyPr/>
          <a:lstStyle/>
          <a:p>
            <a:r>
              <a:rPr lang="en-US" altLang="ko-KR" sz="2400" b="1" dirty="0" smtClean="0">
                <a:latin typeface="Arial" pitchFamily="34" charset="0"/>
                <a:cs typeface="Arial" pitchFamily="34" charset="0"/>
              </a:rPr>
              <a:t>PLSI (Partnership and Leadership for the nationwide</a:t>
            </a:r>
            <a:br>
              <a:rPr lang="en-US" altLang="ko-KR" sz="2400" b="1" dirty="0" smtClean="0">
                <a:latin typeface="Arial" pitchFamily="34" charset="0"/>
                <a:cs typeface="Arial" pitchFamily="34" charset="0"/>
              </a:rPr>
            </a:br>
            <a:r>
              <a:rPr lang="en-US" altLang="ko-KR" sz="2400" b="1" dirty="0" smtClean="0">
                <a:latin typeface="Arial" pitchFamily="34" charset="0"/>
                <a:cs typeface="Arial" pitchFamily="34" charset="0"/>
              </a:rPr>
              <a:t>Supercomputing Infrastructure)</a:t>
            </a:r>
            <a:endParaRPr lang="ko-KR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Line 190"/>
          <p:cNvSpPr>
            <a:spLocks noChangeShapeType="1"/>
          </p:cNvSpPr>
          <p:nvPr/>
        </p:nvSpPr>
        <p:spPr bwMode="auto">
          <a:xfrm>
            <a:off x="5214942" y="2897664"/>
            <a:ext cx="144462" cy="576262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줄무늬가 있는 오른쪽 화살표 84"/>
          <p:cNvSpPr/>
          <p:nvPr/>
        </p:nvSpPr>
        <p:spPr>
          <a:xfrm rot="8937758">
            <a:off x="3243292" y="4031638"/>
            <a:ext cx="1996258" cy="766483"/>
          </a:xfrm>
          <a:prstGeom prst="stripedRightArrow">
            <a:avLst>
              <a:gd name="adj1" fmla="val 50000"/>
              <a:gd name="adj2" fmla="val 4402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>
                <a:lumMod val="75000"/>
                <a:lumOff val="25000"/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192" descr="ibm_regat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4392" y="2016601"/>
            <a:ext cx="2397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3" descr="ibm_regat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5329" y="2083276"/>
            <a:ext cx="23495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4" descr="ibm_regat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2692" y="2275364"/>
            <a:ext cx="23495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95" descr="ibm_regat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8867" y="2402364"/>
            <a:ext cx="236537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6" descr="ibm_regatt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43417" y="2597626"/>
            <a:ext cx="2365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7" descr="ibm_regat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6229" y="3110389"/>
            <a:ext cx="236538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98" descr="ibm_regat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5579" y="3238976"/>
            <a:ext cx="2365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9" descr="ibm_regat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1754" y="3367564"/>
            <a:ext cx="236538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0" descr="ibm_regat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3417" y="2983389"/>
            <a:ext cx="236537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1" descr="ibm_regat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6729" y="4910614"/>
            <a:ext cx="2365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02" descr="ibm_regatt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2904" y="5169376"/>
            <a:ext cx="2397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03" descr="ibm_regatt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9367" y="4910614"/>
            <a:ext cx="2365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04" descr="ibm_regatt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4" y="3321526"/>
            <a:ext cx="2397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5" descr="ibm_regat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8679" y="5282089"/>
            <a:ext cx="2381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07" descr="ibm_regat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6729" y="3947001"/>
            <a:ext cx="23653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8" descr="ibm_regatt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0479" y="2870676"/>
            <a:ext cx="2397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09" descr="ibm_regat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6804" y="5297964"/>
            <a:ext cx="2365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ject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35579" y="3497739"/>
            <a:ext cx="560388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Object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35579" y="2402364"/>
            <a:ext cx="5000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13" descr="ibm_regat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4392" y="2016601"/>
            <a:ext cx="2397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14" descr="ibm_regat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5329" y="2083276"/>
            <a:ext cx="23495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15" descr="ibm_regatt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43417" y="2597626"/>
            <a:ext cx="2365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16" descr="ibm_regatt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8229" y="4880451"/>
            <a:ext cx="236538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17" descr="ibm_regatt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7884" y="3158799"/>
            <a:ext cx="2397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18" descr="ibm_regat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6804" y="5297964"/>
            <a:ext cx="2365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Oval 219"/>
          <p:cNvSpPr>
            <a:spLocks noChangeArrowheads="1"/>
          </p:cNvSpPr>
          <p:nvPr/>
        </p:nvSpPr>
        <p:spPr bwMode="auto">
          <a:xfrm>
            <a:off x="5100642" y="3431064"/>
            <a:ext cx="677862" cy="484187"/>
          </a:xfrm>
          <a:prstGeom prst="ellipse">
            <a:avLst/>
          </a:prstGeom>
          <a:solidFill>
            <a:srgbClr val="CC99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endParaRPr lang="ko-KR" altLang="ko-KR" b="1">
              <a:solidFill>
                <a:srgbClr val="FFFFFF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1" name="Oval 220"/>
          <p:cNvSpPr>
            <a:spLocks noChangeArrowheads="1"/>
          </p:cNvSpPr>
          <p:nvPr/>
        </p:nvSpPr>
        <p:spPr bwMode="auto">
          <a:xfrm>
            <a:off x="6456367" y="4975701"/>
            <a:ext cx="677862" cy="482600"/>
          </a:xfrm>
          <a:prstGeom prst="ellipse">
            <a:avLst/>
          </a:prstGeom>
          <a:solidFill>
            <a:srgbClr val="CC99FF">
              <a:alpha val="50195"/>
            </a:srgbClr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endParaRPr lang="ko-KR" altLang="ko-KR" b="1">
              <a:solidFill>
                <a:srgbClr val="FFFFFF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grpSp>
        <p:nvGrpSpPr>
          <p:cNvPr id="32" name="Group 221"/>
          <p:cNvGrpSpPr>
            <a:grpSpLocks/>
          </p:cNvGrpSpPr>
          <p:nvPr/>
        </p:nvGrpSpPr>
        <p:grpSpPr bwMode="auto">
          <a:xfrm>
            <a:off x="6456377" y="4910639"/>
            <a:ext cx="596901" cy="495302"/>
            <a:chOff x="3379" y="2900"/>
            <a:chExt cx="320" cy="233"/>
          </a:xfrm>
        </p:grpSpPr>
        <p:pic>
          <p:nvPicPr>
            <p:cNvPr id="81" name="Picture 222" descr="ibm_regatt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72" y="2900"/>
              <a:ext cx="12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Picture 223" descr="ibm_regatta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06" y="3022"/>
              <a:ext cx="128" cy="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224" descr="UNI00000b4c23ee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379" y="3022"/>
              <a:ext cx="141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Oval 225"/>
          <p:cNvSpPr>
            <a:spLocks noChangeArrowheads="1"/>
          </p:cNvSpPr>
          <p:nvPr/>
        </p:nvSpPr>
        <p:spPr bwMode="auto">
          <a:xfrm>
            <a:off x="4762504" y="2370614"/>
            <a:ext cx="677863" cy="482600"/>
          </a:xfrm>
          <a:prstGeom prst="ellipse">
            <a:avLst/>
          </a:prstGeom>
          <a:solidFill>
            <a:srgbClr val="CC99FF">
              <a:alpha val="50195"/>
            </a:srgbClr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endParaRPr lang="ko-KR" altLang="ko-KR" b="1">
              <a:solidFill>
                <a:srgbClr val="FFFFFF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grpSp>
        <p:nvGrpSpPr>
          <p:cNvPr id="34" name="Group 226"/>
          <p:cNvGrpSpPr>
            <a:grpSpLocks/>
          </p:cNvGrpSpPr>
          <p:nvPr/>
        </p:nvGrpSpPr>
        <p:grpSpPr bwMode="auto">
          <a:xfrm>
            <a:off x="4868867" y="2275370"/>
            <a:ext cx="358775" cy="538163"/>
            <a:chOff x="2529" y="1661"/>
            <a:chExt cx="192" cy="253"/>
          </a:xfrm>
        </p:grpSpPr>
        <p:pic>
          <p:nvPicPr>
            <p:cNvPr id="79" name="Picture 227" descr="ibm_regatt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5" y="1661"/>
              <a:ext cx="1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228" descr="ibm_regatt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29" y="1721"/>
              <a:ext cx="12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Oval 229"/>
          <p:cNvSpPr>
            <a:spLocks noChangeArrowheads="1"/>
          </p:cNvSpPr>
          <p:nvPr/>
        </p:nvSpPr>
        <p:spPr bwMode="auto">
          <a:xfrm>
            <a:off x="6510342" y="3834289"/>
            <a:ext cx="677862" cy="482600"/>
          </a:xfrm>
          <a:prstGeom prst="ellipse">
            <a:avLst/>
          </a:prstGeom>
          <a:solidFill>
            <a:schemeClr val="folHlink">
              <a:alpha val="50195"/>
            </a:schemeClr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endParaRPr lang="ko-KR" altLang="ko-KR" b="1">
              <a:solidFill>
                <a:srgbClr val="FFFFFF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36" name="Picture 230" descr="ibm_regat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6729" y="3834289"/>
            <a:ext cx="236538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31" descr="UNI00000b4c23ec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3004" y="4304189"/>
            <a:ext cx="32702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Oval 232"/>
          <p:cNvSpPr>
            <a:spLocks noChangeArrowheads="1"/>
          </p:cNvSpPr>
          <p:nvPr/>
        </p:nvSpPr>
        <p:spPr bwMode="auto">
          <a:xfrm>
            <a:off x="4422779" y="5202714"/>
            <a:ext cx="677863" cy="482600"/>
          </a:xfrm>
          <a:prstGeom prst="ellipse">
            <a:avLst/>
          </a:prstGeom>
          <a:solidFill>
            <a:schemeClr val="folHlink">
              <a:alpha val="50195"/>
            </a:schemeClr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endParaRPr lang="ko-KR" altLang="ko-KR" b="1">
              <a:solidFill>
                <a:srgbClr val="FFFFFF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39" name="Picture 233" descr="ibm_regat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8679" y="5282089"/>
            <a:ext cx="2381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ject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40367" y="2402364"/>
            <a:ext cx="500062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37" descr="ibm_regat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2779" y="2951639"/>
            <a:ext cx="236538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38" descr="ibm_regatt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46642" y="3046889"/>
            <a:ext cx="2397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Line 241"/>
          <p:cNvSpPr>
            <a:spLocks noChangeShapeType="1"/>
          </p:cNvSpPr>
          <p:nvPr/>
        </p:nvSpPr>
        <p:spPr bwMode="auto">
          <a:xfrm>
            <a:off x="5575304" y="3978751"/>
            <a:ext cx="1008063" cy="10795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Line 242"/>
          <p:cNvSpPr>
            <a:spLocks noChangeShapeType="1"/>
          </p:cNvSpPr>
          <p:nvPr/>
        </p:nvSpPr>
        <p:spPr bwMode="auto">
          <a:xfrm>
            <a:off x="5214942" y="2897664"/>
            <a:ext cx="144462" cy="649287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Line 248"/>
          <p:cNvSpPr>
            <a:spLocks noChangeShapeType="1"/>
          </p:cNvSpPr>
          <p:nvPr/>
        </p:nvSpPr>
        <p:spPr bwMode="auto">
          <a:xfrm flipH="1">
            <a:off x="5646742" y="3230236"/>
            <a:ext cx="211142" cy="243689"/>
          </a:xfrm>
          <a:prstGeom prst="line">
            <a:avLst/>
          </a:prstGeom>
          <a:noFill/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Line 249"/>
          <p:cNvSpPr>
            <a:spLocks noChangeShapeType="1"/>
          </p:cNvSpPr>
          <p:nvPr/>
        </p:nvSpPr>
        <p:spPr bwMode="auto">
          <a:xfrm flipH="1" flipV="1">
            <a:off x="5791204" y="3834289"/>
            <a:ext cx="719138" cy="215900"/>
          </a:xfrm>
          <a:prstGeom prst="line">
            <a:avLst/>
          </a:prstGeom>
          <a:noFill/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Line 251"/>
          <p:cNvSpPr>
            <a:spLocks noChangeShapeType="1"/>
          </p:cNvSpPr>
          <p:nvPr/>
        </p:nvSpPr>
        <p:spPr bwMode="auto">
          <a:xfrm flipV="1">
            <a:off x="4926017" y="3978751"/>
            <a:ext cx="433387" cy="1295400"/>
          </a:xfrm>
          <a:prstGeom prst="line">
            <a:avLst/>
          </a:prstGeom>
          <a:noFill/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Line 252"/>
          <p:cNvSpPr>
            <a:spLocks noChangeShapeType="1"/>
          </p:cNvSpPr>
          <p:nvPr/>
        </p:nvSpPr>
        <p:spPr bwMode="auto">
          <a:xfrm>
            <a:off x="6294442" y="4986814"/>
            <a:ext cx="215900" cy="142875"/>
          </a:xfrm>
          <a:prstGeom prst="line">
            <a:avLst/>
          </a:prstGeom>
          <a:noFill/>
          <a:ln w="38100" cmpd="dbl">
            <a:solidFill>
              <a:srgbClr val="9933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Line 253"/>
          <p:cNvSpPr>
            <a:spLocks noChangeShapeType="1"/>
          </p:cNvSpPr>
          <p:nvPr/>
        </p:nvSpPr>
        <p:spPr bwMode="auto">
          <a:xfrm flipV="1">
            <a:off x="6367467" y="5418614"/>
            <a:ext cx="215900" cy="71437"/>
          </a:xfrm>
          <a:prstGeom prst="line">
            <a:avLst/>
          </a:prstGeom>
          <a:noFill/>
          <a:ln w="38100" cmpd="dbl">
            <a:solidFill>
              <a:srgbClr val="9933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Line 254"/>
          <p:cNvSpPr>
            <a:spLocks noChangeShapeType="1"/>
          </p:cNvSpPr>
          <p:nvPr/>
        </p:nvSpPr>
        <p:spPr bwMode="auto">
          <a:xfrm flipV="1">
            <a:off x="6510342" y="4266089"/>
            <a:ext cx="215900" cy="144462"/>
          </a:xfrm>
          <a:prstGeom prst="line">
            <a:avLst/>
          </a:prstGeom>
          <a:noFill/>
          <a:ln w="38100" cmpd="dbl">
            <a:solidFill>
              <a:srgbClr val="9933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Line 255"/>
          <p:cNvSpPr>
            <a:spLocks noChangeShapeType="1"/>
          </p:cNvSpPr>
          <p:nvPr/>
        </p:nvSpPr>
        <p:spPr bwMode="auto">
          <a:xfrm flipV="1">
            <a:off x="4638679" y="2826226"/>
            <a:ext cx="215900" cy="287338"/>
          </a:xfrm>
          <a:prstGeom prst="line">
            <a:avLst/>
          </a:prstGeom>
          <a:noFill/>
          <a:ln w="38100" cmpd="dbl">
            <a:solidFill>
              <a:srgbClr val="9933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Line 256"/>
          <p:cNvSpPr>
            <a:spLocks noChangeShapeType="1"/>
          </p:cNvSpPr>
          <p:nvPr/>
        </p:nvSpPr>
        <p:spPr bwMode="auto">
          <a:xfrm>
            <a:off x="4710117" y="2321401"/>
            <a:ext cx="144462" cy="144463"/>
          </a:xfrm>
          <a:prstGeom prst="line">
            <a:avLst/>
          </a:prstGeom>
          <a:noFill/>
          <a:ln w="38100" cmpd="dbl">
            <a:solidFill>
              <a:srgbClr val="9933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Line 257"/>
          <p:cNvSpPr>
            <a:spLocks noChangeShapeType="1"/>
          </p:cNvSpPr>
          <p:nvPr/>
        </p:nvSpPr>
        <p:spPr bwMode="auto">
          <a:xfrm flipH="1">
            <a:off x="5575304" y="2681764"/>
            <a:ext cx="71438" cy="792162"/>
          </a:xfrm>
          <a:prstGeom prst="line">
            <a:avLst/>
          </a:prstGeom>
          <a:noFill/>
          <a:ln w="38100" cmpd="dbl">
            <a:solidFill>
              <a:srgbClr val="9933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Line 258"/>
          <p:cNvSpPr>
            <a:spLocks noChangeShapeType="1"/>
          </p:cNvSpPr>
          <p:nvPr/>
        </p:nvSpPr>
        <p:spPr bwMode="auto">
          <a:xfrm flipV="1">
            <a:off x="4926017" y="2897664"/>
            <a:ext cx="73025" cy="144462"/>
          </a:xfrm>
          <a:prstGeom prst="line">
            <a:avLst/>
          </a:prstGeom>
          <a:noFill/>
          <a:ln w="38100" cmpd="dbl">
            <a:solidFill>
              <a:srgbClr val="9933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" name="Picture 259" descr="ibm_regatt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3854" y="6066314"/>
            <a:ext cx="2397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60" descr="ibm_regatt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79" y="5778976"/>
            <a:ext cx="2397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62" descr="ibm_regatt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8179" y="5129689"/>
            <a:ext cx="2397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Line 265"/>
          <p:cNvSpPr>
            <a:spLocks noChangeShapeType="1"/>
          </p:cNvSpPr>
          <p:nvPr/>
        </p:nvSpPr>
        <p:spPr bwMode="auto">
          <a:xfrm flipV="1">
            <a:off x="4278317" y="5705951"/>
            <a:ext cx="288925" cy="3603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Line 266"/>
          <p:cNvSpPr>
            <a:spLocks noChangeShapeType="1"/>
          </p:cNvSpPr>
          <p:nvPr/>
        </p:nvSpPr>
        <p:spPr bwMode="auto">
          <a:xfrm flipH="1" flipV="1">
            <a:off x="5070479" y="5634514"/>
            <a:ext cx="288925" cy="144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Line 268"/>
          <p:cNvSpPr>
            <a:spLocks noChangeShapeType="1"/>
          </p:cNvSpPr>
          <p:nvPr/>
        </p:nvSpPr>
        <p:spPr bwMode="auto">
          <a:xfrm>
            <a:off x="5934079" y="5202714"/>
            <a:ext cx="576263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Line 270"/>
          <p:cNvSpPr>
            <a:spLocks noChangeShapeType="1"/>
          </p:cNvSpPr>
          <p:nvPr/>
        </p:nvSpPr>
        <p:spPr bwMode="auto">
          <a:xfrm>
            <a:off x="4638679" y="2754789"/>
            <a:ext cx="144463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Picture 237" descr="ibm_regat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515989"/>
            <a:ext cx="236538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직사각형 62"/>
          <p:cNvSpPr/>
          <p:nvPr/>
        </p:nvSpPr>
        <p:spPr>
          <a:xfrm>
            <a:off x="4929190" y="2087229"/>
            <a:ext cx="114299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KIST SC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4286248" y="3587427"/>
            <a:ext cx="114299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200" smtClean="0">
                <a:latin typeface="Arial" pitchFamily="34" charset="0"/>
                <a:ea typeface="Verdana" pitchFamily="34" charset="0"/>
                <a:cs typeface="Arial" pitchFamily="34" charset="0"/>
              </a:rPr>
              <a:t>KISTI SC</a:t>
            </a:r>
            <a:endParaRPr lang="ko-KR" altLang="en-US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4357686" y="1801477"/>
            <a:ext cx="8572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200" smtClean="0">
                <a:latin typeface="Arial" pitchFamily="34" charset="0"/>
                <a:ea typeface="Verdana" pitchFamily="34" charset="0"/>
                <a:cs typeface="Arial" pitchFamily="34" charset="0"/>
              </a:rPr>
              <a:t>SNU SC</a:t>
            </a:r>
            <a:endParaRPr lang="ko-KR" altLang="en-US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3000364" y="2596048"/>
            <a:ext cx="150019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20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Konkuk</a:t>
            </a:r>
            <a:r>
              <a:rPr lang="en-US" altLang="ko-KR" sz="1200" smtClean="0">
                <a:latin typeface="Arial" pitchFamily="34" charset="0"/>
                <a:ea typeface="Verdana" pitchFamily="34" charset="0"/>
                <a:cs typeface="Arial" pitchFamily="34" charset="0"/>
              </a:rPr>
              <a:t> Univ. SC</a:t>
            </a:r>
            <a:endParaRPr lang="ko-KR" altLang="en-US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3571868" y="3009125"/>
            <a:ext cx="8572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UOS SC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6153160" y="3096114"/>
            <a:ext cx="91917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KOBIC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3643322" y="5373377"/>
            <a:ext cx="114299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200" smtClean="0">
                <a:latin typeface="Arial" pitchFamily="34" charset="0"/>
                <a:ea typeface="Verdana" pitchFamily="34" charset="0"/>
                <a:cs typeface="Arial" pitchFamily="34" charset="0"/>
              </a:rPr>
              <a:t>GIST SC</a:t>
            </a:r>
            <a:endParaRPr lang="ko-KR" altLang="en-US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7143784" y="3953370"/>
            <a:ext cx="114299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UNIST SC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7072330" y="5024940"/>
            <a:ext cx="192882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2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Dongmyung</a:t>
            </a:r>
            <a:r>
              <a:rPr lang="en-US" altLang="ko-KR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Univ. SC</a:t>
            </a:r>
          </a:p>
          <a:p>
            <a:r>
              <a:rPr lang="en-US" altLang="ko-KR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PNU SC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6072198" y="5730567"/>
            <a:ext cx="114299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2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PKNU SC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" name="Picture 43" descr="스크린샷 2010-06-06 오후 8.09.53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214942" y="4730435"/>
            <a:ext cx="864890" cy="21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7" name="TextBox 99"/>
          <p:cNvSpPr txBox="1"/>
          <p:nvPr/>
        </p:nvSpPr>
        <p:spPr>
          <a:xfrm>
            <a:off x="428596" y="928670"/>
            <a:ext cx="8286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 altLang="ko-KR" sz="16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Collecting distributed Supercomputing resource and sharing as nationwide Supercomputing Infrastructure over KREONET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ko-KR" sz="16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5 Base (Regional) Centers, 10 SC Partners (Organizations)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ko-KR" sz="16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380.676 </a:t>
            </a:r>
            <a:r>
              <a:rPr lang="en-US" altLang="ko-KR" sz="1600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TFlops</a:t>
            </a:r>
            <a:endParaRPr lang="ko-KR" altLang="en-US" sz="16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8" name="TextBox 100"/>
          <p:cNvSpPr txBox="1"/>
          <p:nvPr/>
        </p:nvSpPr>
        <p:spPr>
          <a:xfrm>
            <a:off x="285720" y="3844357"/>
            <a:ext cx="3535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6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PLSI Network is a dedicated group network over KREONET with 1Gbps</a:t>
            </a:r>
            <a:endParaRPr lang="ko-KR" altLang="en-US" sz="16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84" name="Picture 6" descr="krlight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43174" y="4786322"/>
            <a:ext cx="909803" cy="46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dirty="0" smtClean="0">
                <a:latin typeface="Arial" pitchFamily="34" charset="0"/>
                <a:cs typeface="Arial" pitchFamily="34" charset="0"/>
              </a:rPr>
              <a:t>Cyber LAB Project</a:t>
            </a:r>
            <a:endParaRPr lang="ko-KR" alt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1406" y="785794"/>
            <a:ext cx="9072594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latinLnBrk="0">
              <a:lnSpc>
                <a:spcPct val="100000"/>
              </a:lnSpc>
              <a:defRPr/>
            </a:pPr>
            <a:r>
              <a:rPr lang="en-US" altLang="ko-KR" b="1" kern="0" dirty="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Global </a:t>
            </a:r>
            <a:r>
              <a:rPr lang="en-US" altLang="ko-KR" b="1" kern="0" dirty="0">
                <a:latin typeface="Arial" pitchFamily="34" charset="0"/>
                <a:ea typeface="HY헤드라인M" pitchFamily="18" charset="-127"/>
                <a:cs typeface="Arial" pitchFamily="34" charset="0"/>
              </a:rPr>
              <a:t>Education and Research Environment </a:t>
            </a:r>
            <a:r>
              <a:rPr lang="en-US" altLang="ko-KR" b="1" kern="0" dirty="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Through </a:t>
            </a:r>
            <a:r>
              <a:rPr lang="en-US" altLang="ko-KR" b="1" kern="0" dirty="0">
                <a:latin typeface="Arial" pitchFamily="34" charset="0"/>
                <a:ea typeface="HY헤드라인M" pitchFamily="18" charset="-127"/>
                <a:cs typeface="Arial" pitchFamily="34" charset="0"/>
              </a:rPr>
              <a:t>real-time high </a:t>
            </a:r>
            <a:r>
              <a:rPr lang="en-US" altLang="ko-KR" b="1" kern="0" dirty="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quality</a:t>
            </a:r>
            <a:br>
              <a:rPr lang="en-US" altLang="ko-KR" b="1" kern="0" dirty="0" smtClean="0">
                <a:latin typeface="Arial" pitchFamily="34" charset="0"/>
                <a:ea typeface="HY헤드라인M" pitchFamily="18" charset="-127"/>
                <a:cs typeface="Arial" pitchFamily="34" charset="0"/>
              </a:rPr>
            </a:br>
            <a:r>
              <a:rPr lang="en-US" altLang="ko-KR" b="1" kern="0" dirty="0" smtClean="0">
                <a:latin typeface="Arial" pitchFamily="34" charset="0"/>
                <a:ea typeface="HY헤드라인M" pitchFamily="18" charset="-127"/>
                <a:cs typeface="Arial" pitchFamily="34" charset="0"/>
              </a:rPr>
              <a:t>    </a:t>
            </a:r>
            <a:r>
              <a:rPr lang="en-US" altLang="ko-KR" b="1" kern="0" dirty="0">
                <a:latin typeface="Arial" pitchFamily="34" charset="0"/>
                <a:ea typeface="HY헤드라인M" pitchFamily="18" charset="-127"/>
                <a:cs typeface="Arial" pitchFamily="34" charset="0"/>
              </a:rPr>
              <a:t>collaborative cyber LAB </a:t>
            </a:r>
            <a:endParaRPr lang="en-US" altLang="ko-KR" b="1" kern="0" spc="-150" dirty="0">
              <a:latin typeface="Arial" pitchFamily="34" charset="0"/>
              <a:ea typeface="HY헤드라인M" pitchFamily="18" charset="-127"/>
              <a:cs typeface="Arial" pitchFamily="34" charset="0"/>
            </a:endParaRPr>
          </a:p>
          <a:p>
            <a:r>
              <a:rPr lang="en-US" altLang="ko-KR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  - Development and support for cyber convergence research and educational system</a:t>
            </a:r>
            <a:br>
              <a:rPr lang="en-US" altLang="ko-KR" dirty="0" smtClean="0"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en-US" altLang="ko-KR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    management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6893735" y="2510369"/>
            <a:ext cx="2143140" cy="3838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_x150407112" descr="EMB00000cc802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39" y="2250082"/>
            <a:ext cx="6056471" cy="437711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78564" y="4741695"/>
            <a:ext cx="1643074" cy="1963641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893075" y="5816479"/>
            <a:ext cx="1571636" cy="878052"/>
          </a:xfrm>
          <a:prstGeom prst="rect">
            <a:avLst/>
          </a:prstGeom>
        </p:spPr>
      </p:pic>
      <p:sp>
        <p:nvSpPr>
          <p:cNvPr id="10" name="TextBox 19"/>
          <p:cNvSpPr txBox="1"/>
          <p:nvPr/>
        </p:nvSpPr>
        <p:spPr>
          <a:xfrm>
            <a:off x="107125" y="4404999"/>
            <a:ext cx="2071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Research Platform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20"/>
          <p:cNvSpPr txBox="1"/>
          <p:nvPr/>
        </p:nvSpPr>
        <p:spPr>
          <a:xfrm>
            <a:off x="1821637" y="5549765"/>
            <a:ext cx="2071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Education Platform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68" descr="alt_vsx7000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4464" y="4620076"/>
            <a:ext cx="865188" cy="43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5"/>
          <p:cNvSpPr txBox="1"/>
          <p:nvPr/>
        </p:nvSpPr>
        <p:spPr>
          <a:xfrm>
            <a:off x="7572396" y="504870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1200" b="1" smtClean="0">
                <a:latin typeface="Arial" pitchFamily="34" charset="0"/>
                <a:ea typeface="Verdana" pitchFamily="34" charset="0"/>
                <a:cs typeface="Arial" pitchFamily="34" charset="0"/>
              </a:rPr>
              <a:t>PolyCom</a:t>
            </a:r>
            <a:endParaRPr lang="ko-KR" altLang="en-US" sz="1200" b="1"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3900" y="5905960"/>
            <a:ext cx="576064" cy="39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그룹 28"/>
          <p:cNvGrpSpPr/>
          <p:nvPr/>
        </p:nvGrpSpPr>
        <p:grpSpPr>
          <a:xfrm>
            <a:off x="7215206" y="5905960"/>
            <a:ext cx="798359" cy="380415"/>
            <a:chOff x="6986642" y="5637874"/>
            <a:chExt cx="864099" cy="576067"/>
          </a:xfrm>
        </p:grpSpPr>
        <p:pic>
          <p:nvPicPr>
            <p:cNvPr id="34" name="그림 33" descr="climate-model-2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12091" y="5793060"/>
              <a:ext cx="738650" cy="420881"/>
            </a:xfrm>
            <a:prstGeom prst="rect">
              <a:avLst/>
            </a:prstGeom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86642" y="5637874"/>
              <a:ext cx="563222" cy="303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0" name="직선 연결선 29"/>
          <p:cNvCxnSpPr/>
          <p:nvPr/>
        </p:nvCxnSpPr>
        <p:spPr>
          <a:xfrm rot="16200000" flipH="1">
            <a:off x="7826846" y="5474902"/>
            <a:ext cx="407256" cy="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headEnd type="stealth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 rot="5400000" flipH="1" flipV="1">
            <a:off x="8288699" y="5780346"/>
            <a:ext cx="203630" cy="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 rot="5400000" flipH="1" flipV="1">
            <a:off x="7568620" y="5780347"/>
            <a:ext cx="203630" cy="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 rot="10800000">
            <a:off x="7670433" y="5678532"/>
            <a:ext cx="72008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ws530cycl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8181" y="3655135"/>
            <a:ext cx="916465" cy="67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70"/>
          <p:cNvSpPr txBox="1"/>
          <p:nvPr/>
        </p:nvSpPr>
        <p:spPr>
          <a:xfrm>
            <a:off x="8251057" y="4328526"/>
            <a:ext cx="5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1200" b="1" smtClean="0">
                <a:latin typeface="Arial" pitchFamily="34" charset="0"/>
                <a:ea typeface="Verdana" pitchFamily="34" charset="0"/>
                <a:cs typeface="Arial" pitchFamily="34" charset="0"/>
              </a:rPr>
              <a:t>HDS</a:t>
            </a:r>
            <a:endParaRPr lang="ko-KR" altLang="en-US" sz="1200" b="1"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pic>
        <p:nvPicPr>
          <p:cNvPr id="17" name="그림 16" descr="DSC01175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7594455" y="2187429"/>
            <a:ext cx="740731" cy="157260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70"/>
          <p:cNvSpPr txBox="1"/>
          <p:nvPr/>
        </p:nvSpPr>
        <p:spPr>
          <a:xfrm>
            <a:off x="7178517" y="3344097"/>
            <a:ext cx="1500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1200" b="1" smtClean="0">
                <a:latin typeface="Arial" pitchFamily="34" charset="0"/>
                <a:ea typeface="Verdana" pitchFamily="34" charset="0"/>
                <a:cs typeface="Arial" pitchFamily="34" charset="0"/>
              </a:rPr>
              <a:t>Tiled Display</a:t>
            </a:r>
            <a:endParaRPr lang="ko-KR" altLang="en-US" sz="1200" b="1"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pic>
        <p:nvPicPr>
          <p:cNvPr id="19" name="_x82435088" descr="EMB00001e6039f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464843" y="5847912"/>
            <a:ext cx="2286016" cy="938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모서리가 둥근 직사각형 19"/>
          <p:cNvSpPr/>
          <p:nvPr/>
        </p:nvSpPr>
        <p:spPr>
          <a:xfrm>
            <a:off x="4464843" y="5021798"/>
            <a:ext cx="1000132" cy="864663"/>
          </a:xfrm>
          <a:prstGeom prst="roundRect">
            <a:avLst>
              <a:gd name="adj" fmla="val 16670"/>
            </a:avLst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xmlns="" xmlns:lc="http://schemas.openxmlformats.org/drawingml/2006/lockedCanvas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모서리가 둥근 직사각형 20"/>
          <p:cNvSpPr/>
          <p:nvPr/>
        </p:nvSpPr>
        <p:spPr>
          <a:xfrm>
            <a:off x="5643570" y="2713998"/>
            <a:ext cx="1058983" cy="1039414"/>
          </a:xfrm>
          <a:prstGeom prst="roundRect">
            <a:avLst>
              <a:gd name="adj" fmla="val 16670"/>
            </a:avLst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xmlns="" xmlns:lc="http://schemas.openxmlformats.org/drawingml/2006/lockedCanvas" val="0"/>
                </a:ext>
              </a:extLst>
            </a:blip>
            <a:srcRect/>
            <a:stretch>
              <a:fillRect l="-30000" r="-30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TextBox 208"/>
          <p:cNvSpPr txBox="1"/>
          <p:nvPr/>
        </p:nvSpPr>
        <p:spPr>
          <a:xfrm>
            <a:off x="4536281" y="4255681"/>
            <a:ext cx="2214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Convergence research &amp; education</a:t>
            </a:r>
          </a:p>
          <a:p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Remote e-learning</a:t>
            </a:r>
          </a:p>
          <a:p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Tele-surgery etc.</a:t>
            </a:r>
          </a:p>
          <a:p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50001" y="2578246"/>
            <a:ext cx="2197478" cy="1490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그림 23" descr="크기변환_DSCN114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36413" y="5021799"/>
            <a:ext cx="1214446" cy="86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43" descr="스크린샷 2010-06-06 오후 8.09.53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678893" y="4270321"/>
            <a:ext cx="864890" cy="198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6" descr="krlight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93273" y="4270321"/>
            <a:ext cx="1106758" cy="5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그림 26" descr="newswire_logo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536149" y="4135643"/>
            <a:ext cx="994470" cy="197526"/>
          </a:xfrm>
          <a:prstGeom prst="rect">
            <a:avLst/>
          </a:prstGeom>
        </p:spPr>
      </p:pic>
      <p:pic>
        <p:nvPicPr>
          <p:cNvPr id="5" name="_x202214680" descr="EMB00000de42d9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605683" y="1751014"/>
            <a:ext cx="3518273" cy="11471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0" name="그림 39" descr="img_14.gif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29454" y="3834258"/>
            <a:ext cx="1152127" cy="3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10"/>
          <p:cNvSpPr txBox="1"/>
          <p:nvPr/>
        </p:nvSpPr>
        <p:spPr>
          <a:xfrm>
            <a:off x="7013453" y="4146116"/>
            <a:ext cx="867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/>
            <a:r>
              <a:rPr lang="en-US" altLang="ko-KR" sz="1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MCU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631144" y="2208122"/>
            <a:ext cx="7869946" cy="4221274"/>
            <a:chOff x="652315" y="1818169"/>
            <a:chExt cx="8135699" cy="4419143"/>
          </a:xfrm>
        </p:grpSpPr>
        <p:sp>
          <p:nvSpPr>
            <p:cNvPr id="6" name="TextBox 61"/>
            <p:cNvSpPr txBox="1"/>
            <p:nvPr/>
          </p:nvSpPr>
          <p:spPr>
            <a:xfrm>
              <a:off x="4716016" y="5529426"/>
              <a:ext cx="40719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00" dirty="0" smtClean="0"/>
                <a:t>Participants: Jiri </a:t>
              </a:r>
              <a:r>
                <a:rPr lang="en-US" altLang="ko-KR" sz="1000" dirty="0" err="1" smtClean="0"/>
                <a:t>Vavratil</a:t>
              </a:r>
              <a:r>
                <a:rPr lang="en-US" altLang="ko-KR" sz="1000" dirty="0" smtClean="0"/>
                <a:t>, Michal Krsek (CSTNET), Kitamura Yasuichi (APAN-JP), Koji Okamura (Kyushu university), Alan Verlo (</a:t>
              </a:r>
              <a:r>
                <a:rPr lang="en-US" altLang="ko-KR" sz="1000" dirty="0" err="1" smtClean="0"/>
                <a:t>StarLight</a:t>
              </a:r>
              <a:r>
                <a:rPr lang="en-US" altLang="ko-KR" sz="1000" dirty="0" smtClean="0"/>
                <a:t>), Thomas Tom (CANARIE), Li Zhonghui (CERNET), Kwangjong Cho (</a:t>
              </a:r>
              <a:r>
                <a:rPr lang="en-US" altLang="ko-KR" sz="1000" dirty="0" err="1" smtClean="0"/>
                <a:t>KRLight</a:t>
              </a:r>
              <a:r>
                <a:rPr lang="en-US" altLang="ko-KR" sz="1000" dirty="0" smtClean="0"/>
                <a:t>), Che-Hoo CHENG (HKIX)</a:t>
              </a:r>
              <a:endParaRPr lang="ko-KR" altLang="en-US" sz="1000" dirty="0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4130793" y="3196277"/>
              <a:ext cx="809131" cy="50536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900" smtClean="0"/>
                <a:t>GLO-OME6500</a:t>
              </a:r>
              <a:br>
                <a:rPr lang="en-US" altLang="ko-KR" sz="900" smtClean="0"/>
              </a:br>
              <a:r>
                <a:rPr lang="en-US" altLang="ko-KR" sz="900" smtClean="0"/>
                <a:t>Seattle</a:t>
              </a:r>
              <a:endParaRPr lang="ko-KR" altLang="en-US" sz="900"/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5736244" y="3196414"/>
              <a:ext cx="809131" cy="50536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900" smtClean="0"/>
                <a:t>CANARIE </a:t>
              </a:r>
              <a:r>
                <a:rPr lang="en-US" altLang="ko-KR" sz="900" err="1" smtClean="0"/>
                <a:t>HDXc</a:t>
              </a:r>
              <a:endParaRPr lang="ko-KR" altLang="en-US" sz="900"/>
            </a:p>
          </p:txBody>
        </p:sp>
        <p:cxnSp>
          <p:nvCxnSpPr>
            <p:cNvPr id="9" name="직선 연결선 8"/>
            <p:cNvCxnSpPr>
              <a:stCxn id="7" idx="3"/>
              <a:endCxn id="8" idx="1"/>
            </p:cNvCxnSpPr>
            <p:nvPr/>
          </p:nvCxnSpPr>
          <p:spPr>
            <a:xfrm>
              <a:off x="4939923" y="3448961"/>
              <a:ext cx="796321" cy="13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모서리가 둥근 직사각형 9"/>
            <p:cNvSpPr/>
            <p:nvPr/>
          </p:nvSpPr>
          <p:spPr>
            <a:xfrm>
              <a:off x="2525341" y="3196277"/>
              <a:ext cx="809131" cy="50536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900" dirty="0" smtClean="0"/>
                <a:t>GLO-OME6500Daejeon#1</a:t>
              </a:r>
              <a:endParaRPr lang="ko-KR" altLang="en-US" sz="900" dirty="0"/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2525341" y="2134869"/>
              <a:ext cx="809131" cy="50536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900" smtClean="0"/>
                <a:t>GLO-KR</a:t>
              </a:r>
            </a:p>
            <a:p>
              <a:pPr algn="ctr"/>
              <a:r>
                <a:rPr lang="en-US" altLang="ko-KR" sz="900" smtClean="0"/>
                <a:t>OME6500Daejeon#2</a:t>
              </a:r>
              <a:endParaRPr lang="ko-KR" altLang="en-US" sz="900"/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852996" y="2134869"/>
              <a:ext cx="809131" cy="50536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900" smtClean="0"/>
                <a:t>GLO-KR OME6500Hongkong</a:t>
              </a:r>
              <a:endParaRPr lang="ko-KR" altLang="en-US" sz="900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852996" y="3200277"/>
              <a:ext cx="809131" cy="50536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900" smtClean="0"/>
                <a:t>GLO-KR</a:t>
              </a:r>
            </a:p>
            <a:p>
              <a:pPr algn="ctr"/>
              <a:r>
                <a:rPr lang="en-US" altLang="ko-KR" sz="900" smtClean="0"/>
                <a:t>Force10 E600</a:t>
              </a:r>
            </a:p>
            <a:p>
              <a:pPr algn="ctr"/>
              <a:r>
                <a:rPr lang="en-US" altLang="ko-KR" sz="900" err="1" smtClean="0"/>
                <a:t>Hongkong</a:t>
              </a:r>
              <a:endParaRPr lang="ko-KR" altLang="en-US" sz="900"/>
            </a:p>
          </p:txBody>
        </p:sp>
        <p:cxnSp>
          <p:nvCxnSpPr>
            <p:cNvPr id="14" name="직선 연결선 13"/>
            <p:cNvCxnSpPr>
              <a:stCxn id="11" idx="2"/>
              <a:endCxn id="10" idx="0"/>
            </p:cNvCxnSpPr>
            <p:nvPr/>
          </p:nvCxnSpPr>
          <p:spPr>
            <a:xfrm rot="5400000">
              <a:off x="2651887" y="2918257"/>
              <a:ext cx="55603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>
              <a:stCxn id="10" idx="3"/>
              <a:endCxn id="7" idx="1"/>
            </p:cNvCxnSpPr>
            <p:nvPr/>
          </p:nvCxnSpPr>
          <p:spPr>
            <a:xfrm>
              <a:off x="3334472" y="3448961"/>
              <a:ext cx="796321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>
              <a:stCxn id="12" idx="3"/>
              <a:endCxn id="11" idx="1"/>
            </p:cNvCxnSpPr>
            <p:nvPr/>
          </p:nvCxnSpPr>
          <p:spPr>
            <a:xfrm>
              <a:off x="1662127" y="2387553"/>
              <a:ext cx="863215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>
              <a:stCxn id="12" idx="2"/>
              <a:endCxn id="13" idx="0"/>
            </p:cNvCxnSpPr>
            <p:nvPr/>
          </p:nvCxnSpPr>
          <p:spPr>
            <a:xfrm rot="5400000">
              <a:off x="977542" y="2920257"/>
              <a:ext cx="560039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8" name="TextBox 25"/>
            <p:cNvSpPr txBox="1"/>
            <p:nvPr/>
          </p:nvSpPr>
          <p:spPr>
            <a:xfrm>
              <a:off x="4897383" y="3244981"/>
              <a:ext cx="8091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 smtClean="0"/>
                <a:t>OC192-1-6</a:t>
              </a:r>
            </a:p>
          </p:txBody>
        </p:sp>
        <p:sp>
          <p:nvSpPr>
            <p:cNvPr id="19" name="TextBox 26"/>
            <p:cNvSpPr txBox="1"/>
            <p:nvPr/>
          </p:nvSpPr>
          <p:spPr>
            <a:xfrm>
              <a:off x="3328067" y="3262948"/>
              <a:ext cx="10114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 smtClean="0"/>
                <a:t>OC192-1-9</a:t>
              </a:r>
              <a:endParaRPr lang="ko-KR" altLang="en-US" sz="800"/>
            </a:p>
          </p:txBody>
        </p:sp>
        <p:sp>
          <p:nvSpPr>
            <p:cNvPr id="20" name="TextBox 27"/>
            <p:cNvSpPr txBox="1"/>
            <p:nvPr/>
          </p:nvSpPr>
          <p:spPr>
            <a:xfrm>
              <a:off x="3461855" y="3450961"/>
              <a:ext cx="10114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 smtClean="0"/>
                <a:t>OC192-1-9</a:t>
              </a:r>
              <a:endParaRPr lang="ko-KR" altLang="en-US" sz="800"/>
            </a:p>
          </p:txBody>
        </p:sp>
        <p:sp>
          <p:nvSpPr>
            <p:cNvPr id="21" name="TextBox 28"/>
            <p:cNvSpPr txBox="1"/>
            <p:nvPr/>
          </p:nvSpPr>
          <p:spPr>
            <a:xfrm>
              <a:off x="1606666" y="2382053"/>
              <a:ext cx="10114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 smtClean="0"/>
                <a:t>OC192-1-9</a:t>
              </a:r>
              <a:endParaRPr lang="ko-KR" altLang="en-US" sz="800"/>
            </a:p>
          </p:txBody>
        </p:sp>
        <p:sp>
          <p:nvSpPr>
            <p:cNvPr id="22" name="TextBox 29"/>
            <p:cNvSpPr txBox="1"/>
            <p:nvPr/>
          </p:nvSpPr>
          <p:spPr>
            <a:xfrm>
              <a:off x="1856403" y="2197540"/>
              <a:ext cx="10114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 smtClean="0"/>
                <a:t>OC192-1-9</a:t>
              </a:r>
              <a:endParaRPr lang="ko-KR" altLang="en-US" sz="800"/>
            </a:p>
          </p:txBody>
        </p:sp>
        <p:sp>
          <p:nvSpPr>
            <p:cNvPr id="23" name="TextBox 30"/>
            <p:cNvSpPr txBox="1"/>
            <p:nvPr/>
          </p:nvSpPr>
          <p:spPr>
            <a:xfrm>
              <a:off x="2918698" y="3025764"/>
              <a:ext cx="10114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 smtClean="0"/>
                <a:t>OC192-1-6</a:t>
              </a:r>
              <a:endParaRPr lang="ko-KR" altLang="en-US" sz="800"/>
            </a:p>
          </p:txBody>
        </p:sp>
        <p:sp>
          <p:nvSpPr>
            <p:cNvPr id="24" name="TextBox 31"/>
            <p:cNvSpPr txBox="1"/>
            <p:nvPr/>
          </p:nvSpPr>
          <p:spPr>
            <a:xfrm>
              <a:off x="2926704" y="2636237"/>
              <a:ext cx="10114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 smtClean="0"/>
                <a:t>OC192-1-6</a:t>
              </a:r>
              <a:endParaRPr lang="ko-KR" altLang="en-US" sz="800"/>
            </a:p>
          </p:txBody>
        </p:sp>
        <p:sp>
          <p:nvSpPr>
            <p:cNvPr id="25" name="TextBox 32"/>
            <p:cNvSpPr txBox="1"/>
            <p:nvPr/>
          </p:nvSpPr>
          <p:spPr>
            <a:xfrm>
              <a:off x="1229273" y="2608246"/>
              <a:ext cx="10114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900" smtClean="0"/>
                <a:t>T2/1</a:t>
              </a:r>
              <a:endParaRPr lang="ko-KR" altLang="en-US" sz="900"/>
            </a:p>
          </p:txBody>
        </p:sp>
        <p:sp>
          <p:nvSpPr>
            <p:cNvPr id="26" name="TextBox 33"/>
            <p:cNvSpPr txBox="1"/>
            <p:nvPr/>
          </p:nvSpPr>
          <p:spPr>
            <a:xfrm>
              <a:off x="1223142" y="3006693"/>
              <a:ext cx="101141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smtClean="0">
                  <a:solidFill>
                    <a:schemeClr val="accent6">
                      <a:lumMod val="75000"/>
                    </a:schemeClr>
                  </a:solidFill>
                </a:rPr>
                <a:t>T1/0</a:t>
              </a:r>
              <a:endParaRPr lang="ko-KR" altLang="en-US" sz="70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6793065" y="5135424"/>
              <a:ext cx="47199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 rot="10800000">
              <a:off x="6793065" y="5333927"/>
              <a:ext cx="471993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29" name="TextBox 44"/>
            <p:cNvSpPr txBox="1"/>
            <p:nvPr/>
          </p:nvSpPr>
          <p:spPr>
            <a:xfrm>
              <a:off x="7332486" y="5009081"/>
              <a:ext cx="14159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900" smtClean="0"/>
                <a:t>10G Optical (OC192)</a:t>
              </a:r>
              <a:endParaRPr lang="ko-KR" altLang="en-US" sz="900"/>
            </a:p>
          </p:txBody>
        </p:sp>
        <p:sp>
          <p:nvSpPr>
            <p:cNvPr id="30" name="TextBox 45"/>
            <p:cNvSpPr txBox="1"/>
            <p:nvPr/>
          </p:nvSpPr>
          <p:spPr>
            <a:xfrm>
              <a:off x="7332486" y="5244264"/>
              <a:ext cx="14159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900" smtClean="0"/>
                <a:t>10G Ethernet</a:t>
              </a:r>
              <a:endParaRPr lang="ko-KR" altLang="en-US" sz="900"/>
            </a:p>
          </p:txBody>
        </p:sp>
        <p:sp>
          <p:nvSpPr>
            <p:cNvPr id="31" name="모서리가 둥근 직사각형 30"/>
            <p:cNvSpPr/>
            <p:nvPr/>
          </p:nvSpPr>
          <p:spPr>
            <a:xfrm>
              <a:off x="6621206" y="4953192"/>
              <a:ext cx="2022826" cy="564040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900"/>
            </a:p>
          </p:txBody>
        </p:sp>
        <p:sp>
          <p:nvSpPr>
            <p:cNvPr id="32" name="TextBox 35"/>
            <p:cNvSpPr txBox="1"/>
            <p:nvPr/>
          </p:nvSpPr>
          <p:spPr>
            <a:xfrm>
              <a:off x="1246353" y="3666966"/>
              <a:ext cx="101141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smtClean="0">
                  <a:solidFill>
                    <a:schemeClr val="accent6">
                      <a:lumMod val="75000"/>
                    </a:schemeClr>
                  </a:solidFill>
                </a:rPr>
                <a:t>T1/2</a:t>
              </a:r>
              <a:endParaRPr lang="ko-KR" altLang="en-US" sz="70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1655722" y="2009527"/>
              <a:ext cx="883575" cy="2308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900" b="1" smtClean="0">
                  <a:solidFill>
                    <a:srgbClr val="0070C0"/>
                  </a:solidFill>
                </a:rPr>
                <a:t>(STS-3c-21v)</a:t>
              </a: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2057085" y="2824251"/>
              <a:ext cx="883575" cy="2308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900" b="1" smtClean="0">
                  <a:solidFill>
                    <a:srgbClr val="0070C0"/>
                  </a:solidFill>
                </a:rPr>
                <a:t>(STS-3c-21v)</a:t>
              </a: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3261173" y="3638975"/>
              <a:ext cx="883575" cy="2308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900" b="1" smtClean="0">
                  <a:solidFill>
                    <a:srgbClr val="0070C0"/>
                  </a:solidFill>
                </a:rPr>
                <a:t>(STS-3c-21v)</a:t>
              </a: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4866624" y="3541624"/>
              <a:ext cx="8835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900" b="1" smtClean="0">
                  <a:solidFill>
                    <a:schemeClr val="accent6">
                      <a:lumMod val="75000"/>
                    </a:schemeClr>
                  </a:solidFill>
                </a:rPr>
                <a:t>(STS-3c-21v)</a:t>
              </a:r>
            </a:p>
            <a:p>
              <a:r>
                <a:rPr lang="en-US" altLang="ko-KR" sz="900" b="1" smtClean="0">
                  <a:solidFill>
                    <a:schemeClr val="accent6">
                      <a:lumMod val="75000"/>
                    </a:schemeClr>
                  </a:solidFill>
                </a:rPr>
                <a:t> 49 ~ 111</a:t>
              </a:r>
            </a:p>
          </p:txBody>
        </p:sp>
        <p:cxnSp>
          <p:nvCxnSpPr>
            <p:cNvPr id="37" name="직선 연결선 36"/>
            <p:cNvCxnSpPr>
              <a:stCxn id="38" idx="2"/>
              <a:endCxn id="8" idx="0"/>
            </p:cNvCxnSpPr>
            <p:nvPr/>
          </p:nvCxnSpPr>
          <p:spPr>
            <a:xfrm rot="5400000">
              <a:off x="5845381" y="2900986"/>
              <a:ext cx="590856" cy="0"/>
            </a:xfrm>
            <a:prstGeom prst="line">
              <a:avLst/>
            </a:prstGeom>
            <a:ln>
              <a:prstDash val="sysDot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모서리가 둥근 직사각형 37"/>
            <p:cNvSpPr/>
            <p:nvPr/>
          </p:nvSpPr>
          <p:spPr>
            <a:xfrm>
              <a:off x="5736244" y="2100189"/>
              <a:ext cx="809131" cy="50536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900" err="1" smtClean="0"/>
                <a:t>StarLight</a:t>
              </a:r>
              <a:endParaRPr lang="en-US" altLang="ko-KR" sz="900" smtClean="0"/>
            </a:p>
            <a:p>
              <a:pPr algn="ctr"/>
              <a:r>
                <a:rPr lang="en-US" altLang="ko-KR" sz="900" smtClean="0"/>
                <a:t>Chicago</a:t>
              </a:r>
              <a:endParaRPr lang="ko-KR" altLang="en-US" sz="900"/>
            </a:p>
          </p:txBody>
        </p:sp>
        <p:sp>
          <p:nvSpPr>
            <p:cNvPr id="39" name="구름 38"/>
            <p:cNvSpPr/>
            <p:nvPr/>
          </p:nvSpPr>
          <p:spPr>
            <a:xfrm>
              <a:off x="815833" y="5045730"/>
              <a:ext cx="869619" cy="501369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900" smtClean="0"/>
                <a:t>APAN Venue</a:t>
              </a:r>
              <a:endParaRPr lang="ko-KR" altLang="en-US" sz="900"/>
            </a:p>
          </p:txBody>
        </p:sp>
        <p:cxnSp>
          <p:nvCxnSpPr>
            <p:cNvPr id="40" name="직선 연결선 39"/>
            <p:cNvCxnSpPr>
              <a:stCxn id="13" idx="2"/>
              <a:endCxn id="39" idx="3"/>
            </p:cNvCxnSpPr>
            <p:nvPr/>
          </p:nvCxnSpPr>
          <p:spPr>
            <a:xfrm rot="5400000">
              <a:off x="569728" y="4386561"/>
              <a:ext cx="1368750" cy="691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>
              <a:stCxn id="43" idx="1"/>
              <a:endCxn id="38" idx="3"/>
            </p:cNvCxnSpPr>
            <p:nvPr/>
          </p:nvCxnSpPr>
          <p:spPr>
            <a:xfrm rot="10800000">
              <a:off x="6545374" y="2352874"/>
              <a:ext cx="662533" cy="0"/>
            </a:xfrm>
            <a:prstGeom prst="line">
              <a:avLst/>
            </a:prstGeom>
            <a:ln>
              <a:prstDash val="sysDot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구름 41"/>
            <p:cNvSpPr/>
            <p:nvPr/>
          </p:nvSpPr>
          <p:spPr>
            <a:xfrm>
              <a:off x="7141014" y="3165597"/>
              <a:ext cx="936513" cy="62671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900" smtClean="0"/>
                <a:t>CESNET</a:t>
              </a:r>
              <a:endParaRPr lang="ko-KR" altLang="en-US" sz="900"/>
            </a:p>
          </p:txBody>
        </p:sp>
        <p:sp>
          <p:nvSpPr>
            <p:cNvPr id="43" name="모서리가 둥근 직사각형 42"/>
            <p:cNvSpPr/>
            <p:nvPr/>
          </p:nvSpPr>
          <p:spPr>
            <a:xfrm>
              <a:off x="7207908" y="2100189"/>
              <a:ext cx="809131" cy="50536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800" err="1" smtClean="0"/>
                <a:t>NetherLight</a:t>
              </a:r>
              <a:endParaRPr lang="ko-KR" altLang="en-US" sz="800"/>
            </a:p>
          </p:txBody>
        </p:sp>
        <p:cxnSp>
          <p:nvCxnSpPr>
            <p:cNvPr id="44" name="직선 연결선 43"/>
            <p:cNvCxnSpPr>
              <a:stCxn id="42" idx="3"/>
              <a:endCxn id="43" idx="2"/>
            </p:cNvCxnSpPr>
            <p:nvPr/>
          </p:nvCxnSpPr>
          <p:spPr>
            <a:xfrm rot="5400000" flipH="1" flipV="1">
              <a:off x="7312936" y="2901893"/>
              <a:ext cx="595872" cy="3202"/>
            </a:xfrm>
            <a:prstGeom prst="line">
              <a:avLst/>
            </a:prstGeom>
            <a:ln>
              <a:prstDash val="sysDot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모서리가 둥근 직사각형 44"/>
            <p:cNvSpPr/>
            <p:nvPr/>
          </p:nvSpPr>
          <p:spPr>
            <a:xfrm>
              <a:off x="652315" y="1844824"/>
              <a:ext cx="4548778" cy="2636866"/>
            </a:xfrm>
            <a:prstGeom prst="round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600"/>
            </a:p>
          </p:txBody>
        </p:sp>
        <p:sp>
          <p:nvSpPr>
            <p:cNvPr id="46" name="TextBox 114"/>
            <p:cNvSpPr txBox="1"/>
            <p:nvPr/>
          </p:nvSpPr>
          <p:spPr>
            <a:xfrm>
              <a:off x="3722758" y="1818169"/>
              <a:ext cx="1204088" cy="40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000" err="1" smtClean="0"/>
                <a:t>KRLight</a:t>
              </a:r>
              <a:endParaRPr lang="ko-KR" altLang="en-US" sz="2000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6472076" y="2538887"/>
              <a:ext cx="93651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smtClean="0"/>
                <a:t>VLAN 440, 441</a:t>
              </a:r>
              <a:endParaRPr lang="ko-KR" altLang="en-US" sz="700"/>
            </a:p>
          </p:txBody>
        </p:sp>
        <p:sp>
          <p:nvSpPr>
            <p:cNvPr id="49" name="타원 48"/>
            <p:cNvSpPr/>
            <p:nvPr/>
          </p:nvSpPr>
          <p:spPr>
            <a:xfrm>
              <a:off x="1223142" y="3673651"/>
              <a:ext cx="66894" cy="6267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600"/>
            </a:p>
          </p:txBody>
        </p:sp>
        <p:sp>
          <p:nvSpPr>
            <p:cNvPr id="50" name="TextBox 55"/>
            <p:cNvSpPr txBox="1"/>
            <p:nvPr/>
          </p:nvSpPr>
          <p:spPr>
            <a:xfrm>
              <a:off x="1232953" y="2914913"/>
              <a:ext cx="8696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smtClean="0">
                  <a:solidFill>
                    <a:srgbClr val="FF0000"/>
                  </a:solidFill>
                </a:rPr>
                <a:t>VLAN 440, 441</a:t>
              </a:r>
              <a:endParaRPr lang="ko-KR" altLang="en-US" sz="700">
                <a:solidFill>
                  <a:srgbClr val="FF0000"/>
                </a:solidFill>
              </a:endParaRPr>
            </a:p>
          </p:txBody>
        </p:sp>
        <p:sp>
          <p:nvSpPr>
            <p:cNvPr id="51" name="TextBox 57"/>
            <p:cNvSpPr txBox="1"/>
            <p:nvPr/>
          </p:nvSpPr>
          <p:spPr>
            <a:xfrm>
              <a:off x="1254359" y="3749692"/>
              <a:ext cx="8696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smtClean="0">
                  <a:solidFill>
                    <a:srgbClr val="FF0000"/>
                  </a:solidFill>
                </a:rPr>
                <a:t>VLAN 440</a:t>
              </a:r>
              <a:endParaRPr lang="ko-KR" altLang="en-US" sz="700">
                <a:solidFill>
                  <a:srgbClr val="FF0000"/>
                </a:solidFill>
              </a:endParaRPr>
            </a:p>
          </p:txBody>
        </p:sp>
        <p:sp>
          <p:nvSpPr>
            <p:cNvPr id="52" name="타원 51"/>
            <p:cNvSpPr/>
            <p:nvPr/>
          </p:nvSpPr>
          <p:spPr>
            <a:xfrm>
              <a:off x="1223142" y="3165597"/>
              <a:ext cx="66894" cy="6267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600"/>
            </a:p>
          </p:txBody>
        </p:sp>
        <p:sp>
          <p:nvSpPr>
            <p:cNvPr id="53" name="TextBox 59"/>
            <p:cNvSpPr txBox="1"/>
            <p:nvPr/>
          </p:nvSpPr>
          <p:spPr>
            <a:xfrm>
              <a:off x="5366098" y="2601558"/>
              <a:ext cx="8696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smtClean="0">
                  <a:solidFill>
                    <a:srgbClr val="FF0000"/>
                  </a:solidFill>
                </a:rPr>
                <a:t>VLAN 440, 441</a:t>
              </a:r>
              <a:endParaRPr lang="ko-KR" altLang="en-US" sz="700">
                <a:solidFill>
                  <a:srgbClr val="FF0000"/>
                </a:solidFill>
              </a:endParaRPr>
            </a:p>
          </p:txBody>
        </p:sp>
        <p:sp>
          <p:nvSpPr>
            <p:cNvPr id="54" name="타원 53"/>
            <p:cNvSpPr/>
            <p:nvPr/>
          </p:nvSpPr>
          <p:spPr>
            <a:xfrm>
              <a:off x="6109066" y="2588188"/>
              <a:ext cx="66894" cy="6267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600"/>
            </a:p>
          </p:txBody>
        </p:sp>
        <p:sp>
          <p:nvSpPr>
            <p:cNvPr id="55" name="TextBox 61"/>
            <p:cNvSpPr txBox="1"/>
            <p:nvPr/>
          </p:nvSpPr>
          <p:spPr>
            <a:xfrm>
              <a:off x="852996" y="2976593"/>
              <a:ext cx="46825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smtClean="0"/>
                <a:t>Trunk</a:t>
              </a:r>
              <a:endParaRPr lang="ko-KR" altLang="en-US" sz="700"/>
            </a:p>
          </p:txBody>
        </p:sp>
        <p:pic>
          <p:nvPicPr>
            <p:cNvPr id="56" name="Picture 2" descr="C:\Program Files\Microsoft Office\MEDIA\CAGCAT10\j0285750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1014" y="4293677"/>
              <a:ext cx="435410" cy="250684"/>
            </a:xfrm>
            <a:prstGeom prst="rect">
              <a:avLst/>
            </a:prstGeom>
            <a:noFill/>
          </p:spPr>
        </p:pic>
        <p:pic>
          <p:nvPicPr>
            <p:cNvPr id="57" name="Picture 2" descr="C:\Program Files\Microsoft Office\MEDIA\CAGCAT10\j0285750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09952" y="4293677"/>
              <a:ext cx="435410" cy="250684"/>
            </a:xfrm>
            <a:prstGeom prst="rect">
              <a:avLst/>
            </a:prstGeom>
            <a:noFill/>
          </p:spPr>
        </p:pic>
        <p:sp>
          <p:nvSpPr>
            <p:cNvPr id="58" name="TextBox 66"/>
            <p:cNvSpPr txBox="1"/>
            <p:nvPr/>
          </p:nvSpPr>
          <p:spPr>
            <a:xfrm>
              <a:off x="6873439" y="4544361"/>
              <a:ext cx="8696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600" smtClean="0">
                  <a:solidFill>
                    <a:srgbClr val="FF0000"/>
                  </a:solidFill>
                </a:rPr>
                <a:t>VLAN 440</a:t>
              </a:r>
            </a:p>
            <a:p>
              <a:pPr algn="ctr"/>
              <a:r>
                <a:rPr lang="en-US" altLang="ko-KR" sz="600" smtClean="0"/>
                <a:t>67.58.60.146/27</a:t>
              </a:r>
            </a:p>
          </p:txBody>
        </p:sp>
        <p:sp>
          <p:nvSpPr>
            <p:cNvPr id="59" name="TextBox 67"/>
            <p:cNvSpPr txBox="1"/>
            <p:nvPr/>
          </p:nvSpPr>
          <p:spPr>
            <a:xfrm>
              <a:off x="7609270" y="4544361"/>
              <a:ext cx="8696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600" smtClean="0">
                  <a:solidFill>
                    <a:srgbClr val="FF0000"/>
                  </a:solidFill>
                </a:rPr>
                <a:t>VLAN 441</a:t>
              </a:r>
            </a:p>
            <a:p>
              <a:pPr algn="ctr"/>
              <a:r>
                <a:rPr lang="en-US" altLang="ko-KR" sz="600" smtClean="0"/>
                <a:t>10.254.254.4/27</a:t>
              </a:r>
            </a:p>
          </p:txBody>
        </p:sp>
        <p:cxnSp>
          <p:nvCxnSpPr>
            <p:cNvPr id="60" name="직선 연결선 59"/>
            <p:cNvCxnSpPr>
              <a:stCxn id="56" idx="0"/>
            </p:cNvCxnSpPr>
            <p:nvPr/>
          </p:nvCxnSpPr>
          <p:spPr>
            <a:xfrm rot="5400000" flipH="1" flipV="1">
              <a:off x="7132969" y="4018057"/>
              <a:ext cx="501369" cy="498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>
              <a:stCxn id="57" idx="0"/>
            </p:cNvCxnSpPr>
            <p:nvPr/>
          </p:nvCxnSpPr>
          <p:spPr>
            <a:xfrm rot="16200000" flipV="1">
              <a:off x="7670231" y="3936251"/>
              <a:ext cx="564040" cy="1508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타원 61"/>
            <p:cNvSpPr/>
            <p:nvPr/>
          </p:nvSpPr>
          <p:spPr>
            <a:xfrm>
              <a:off x="1223142" y="2608243"/>
              <a:ext cx="66894" cy="6267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600">
                <a:solidFill>
                  <a:srgbClr val="FF0000"/>
                </a:solidFill>
              </a:endParaRPr>
            </a:p>
          </p:txBody>
        </p:sp>
        <p:pic>
          <p:nvPicPr>
            <p:cNvPr id="63" name="그림 62" descr="E:\01_연구망팀\03_해외출장\2011년\2011_02 APRICOT-APAN\사본 -__1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82838" y="4513026"/>
              <a:ext cx="1258186" cy="1504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그림 63" descr="E:\01_연구망팀\03_해외출장\2011년\2011_02 APRICOT-APAN\사본 -사본 -__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53820" y="4513026"/>
              <a:ext cx="1270982" cy="1508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그림 64" descr="C:\Users\kjcho\Desktop\2011_02 Bisness Trip to HK\192.168.1.2_10-day.png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89652" y="3948986"/>
              <a:ext cx="3077115" cy="877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AutoShape 6"/>
          <p:cNvSpPr>
            <a:spLocks noChangeArrowheads="1"/>
          </p:cNvSpPr>
          <p:nvPr/>
        </p:nvSpPr>
        <p:spPr bwMode="blackWhite">
          <a:xfrm>
            <a:off x="373856" y="575102"/>
            <a:ext cx="8396287" cy="988076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</p:spPr>
        <p:txBody>
          <a:bodyPr wrap="none" lIns="91429" tIns="45715" rIns="91429" bIns="45715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600" b="1" dirty="0"/>
          </a:p>
        </p:txBody>
      </p:sp>
      <p:sp>
        <p:nvSpPr>
          <p:cNvPr id="66" name="TextBox 99"/>
          <p:cNvSpPr txBox="1"/>
          <p:nvPr/>
        </p:nvSpPr>
        <p:spPr>
          <a:xfrm>
            <a:off x="357158" y="857232"/>
            <a:ext cx="82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Transmission of an uncompressed 3D Full HD signal 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of a prostate carcinoma surgery, performed using the 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da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Vinci robot under the command of the senior consultant of the department of urology of the Masaryk Hospital </a:t>
            </a:r>
            <a:endParaRPr lang="ko-KR" alt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0" y="142852"/>
            <a:ext cx="9144000" cy="428628"/>
          </a:xfrm>
          <a:prstGeom prst="rect">
            <a:avLst/>
          </a:prstGeom>
        </p:spPr>
        <p:txBody>
          <a:bodyPr/>
          <a:lstStyle/>
          <a:p>
            <a:pPr eaLnBrk="0" hangingPunct="0"/>
            <a:r>
              <a:rPr lang="en-US" altLang="ko-KR" sz="2100" b="1" dirty="0" smtClean="0">
                <a:latin typeface="Arial" pitchFamily="34" charset="0"/>
                <a:cs typeface="Arial" pitchFamily="34" charset="0"/>
              </a:rPr>
              <a:t> Full HD Robotic Operation Broadcast, APRICOT/APAN in Hong Kong</a:t>
            </a: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  <a:cs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Picture 1" descr="G:\06_업무\HPDMnet\2010\HPDMnetTestbed-20100916-Layer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3" y="0"/>
            <a:ext cx="9112133" cy="6715148"/>
          </a:xfrm>
          <a:prstGeom prst="rect">
            <a:avLst/>
          </a:prstGeom>
          <a:noFill/>
        </p:spPr>
      </p:pic>
      <p:pic>
        <p:nvPicPr>
          <p:cNvPr id="26" name="Picture 6" descr="kr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5143512"/>
            <a:ext cx="909803" cy="46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Future Plan</a:t>
            </a:r>
            <a:endParaRPr lang="ko-KR" alt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01683" y="1100138"/>
            <a:ext cx="8070845" cy="497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Lucida Sans Unicode" charset="0"/>
                <a:ea typeface="맑은 고딕" pitchFamily="50" charset="-127"/>
              </a:rPr>
              <a:t>Building KISTI (GSDC) ~ CERN 1G Dedicated Network for becoming an Alice Tier1 of CERN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Lucida Sans Unicode" charset="0"/>
                <a:ea typeface="맑은 고딕" pitchFamily="50" charset="-127"/>
              </a:rPr>
              <a:t>Extending </a:t>
            </a:r>
            <a:r>
              <a:rPr kumimoji="0" lang="en-US" altLang="ko-KR" sz="2000" dirty="0" err="1" smtClean="0">
                <a:latin typeface="Lucida Sans Unicode" charset="0"/>
                <a:ea typeface="맑은 고딕" pitchFamily="50" charset="-127"/>
              </a:rPr>
              <a:t>KRLight</a:t>
            </a:r>
            <a:r>
              <a:rPr kumimoji="0" lang="en-US" altLang="ko-KR" sz="2000" dirty="0" smtClean="0">
                <a:latin typeface="Lucida Sans Unicode" charset="0"/>
                <a:ea typeface="맑은 고딕" pitchFamily="50" charset="-127"/>
              </a:rPr>
              <a:t> connectivity in Hong Kong and Seattle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Lucida Sans Unicode" charset="0"/>
                <a:ea typeface="맑은 고딕" pitchFamily="50" charset="-127"/>
              </a:rPr>
              <a:t>Adding more 10G bandwidth between Korea to US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Lucida Sans Unicode" charset="0"/>
                <a:ea typeface="맑은 고딕" pitchFamily="50" charset="-127"/>
              </a:rPr>
              <a:t>Supporting advanced (data intensive) scientific application users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Lucida Sans Unicode" charset="0"/>
                <a:ea typeface="맑은 고딕" pitchFamily="50" charset="-127"/>
              </a:rPr>
              <a:t>Deploying dynamic allocation system like </a:t>
            </a:r>
            <a:r>
              <a:rPr kumimoji="0" lang="en-US" altLang="ko-KR" sz="2000" dirty="0" err="1" smtClean="0">
                <a:latin typeface="Lucida Sans Unicode" charset="0"/>
                <a:ea typeface="맑은 고딕" pitchFamily="50" charset="-127"/>
              </a:rPr>
              <a:t>OpenDRAC</a:t>
            </a:r>
            <a:endParaRPr kumimoji="0" lang="en-US" altLang="ko-KR" sz="2000" dirty="0" smtClean="0">
              <a:latin typeface="Lucida Sans Unicode" charset="0"/>
              <a:ea typeface="맑은 고딕" pitchFamily="50" charset="-127"/>
            </a:endParaRP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Lucida Sans Unicode" charset="0"/>
                <a:ea typeface="맑은 고딕" pitchFamily="50" charset="-127"/>
              </a:rPr>
              <a:t>Deploying GLORIAD-Earth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(PLAN) Alice Tier1 Center, KISTI GSDC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그림 2" descr="세계지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27353"/>
            <a:ext cx="9144000" cy="4168939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85720" y="3740385"/>
            <a:ext cx="71438" cy="7143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3714744" y="3311757"/>
            <a:ext cx="71438" cy="7143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835081" y="3526071"/>
            <a:ext cx="71438" cy="7143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7707715" y="3026005"/>
            <a:ext cx="71438" cy="7143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7832052" y="3278104"/>
            <a:ext cx="71438" cy="7143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4282" y="3526071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KISTI</a:t>
            </a:r>
            <a:endParaRPr lang="ko-KR" altLang="en-US" sz="1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786314" y="3285661"/>
            <a:ext cx="857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StarLight</a:t>
            </a:r>
            <a:endParaRPr lang="ko-KR" altLang="en-US" sz="1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715272" y="2811691"/>
            <a:ext cx="1000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NetherLight</a:t>
            </a:r>
            <a:endParaRPr lang="ko-KR" altLang="en-US" sz="1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891801" y="3095764"/>
            <a:ext cx="1000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CERN</a:t>
            </a:r>
            <a:endParaRPr lang="ko-KR" altLang="en-US" sz="1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714744" y="2883129"/>
            <a:ext cx="85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KRLight</a:t>
            </a:r>
            <a:r>
              <a:rPr lang="en-US" altLang="ko-K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(Seattle)</a:t>
            </a:r>
            <a:endParaRPr lang="ko-KR" altLang="en-US" sz="1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hape 17"/>
          <p:cNvCxnSpPr>
            <a:endCxn id="5" idx="3"/>
          </p:cNvCxnSpPr>
          <p:nvPr/>
        </p:nvCxnSpPr>
        <p:spPr>
          <a:xfrm flipV="1">
            <a:off x="357158" y="3372733"/>
            <a:ext cx="3368048" cy="439090"/>
          </a:xfrm>
          <a:prstGeom prst="curvedConnector2">
            <a:avLst/>
          </a:prstGeom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hape 21"/>
          <p:cNvCxnSpPr>
            <a:stCxn id="5" idx="5"/>
          </p:cNvCxnSpPr>
          <p:nvPr/>
        </p:nvCxnSpPr>
        <p:spPr>
          <a:xfrm rot="16200000" flipH="1">
            <a:off x="4240067" y="2908386"/>
            <a:ext cx="153338" cy="1082032"/>
          </a:xfrm>
          <a:prstGeom prst="curvedConnector2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hape 23"/>
          <p:cNvCxnSpPr>
            <a:stCxn id="18" idx="6"/>
          </p:cNvCxnSpPr>
          <p:nvPr/>
        </p:nvCxnSpPr>
        <p:spPr>
          <a:xfrm flipV="1">
            <a:off x="5293937" y="3097443"/>
            <a:ext cx="2421334" cy="558456"/>
          </a:xfrm>
          <a:prstGeom prst="curvedConnector3">
            <a:avLst>
              <a:gd name="adj1" fmla="val 50000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구부러진 연결선 16"/>
          <p:cNvCxnSpPr>
            <a:stCxn id="7" idx="5"/>
            <a:endCxn id="8" idx="1"/>
          </p:cNvCxnSpPr>
          <p:nvPr/>
        </p:nvCxnSpPr>
        <p:spPr>
          <a:xfrm rot="16200000" flipH="1">
            <a:off x="7704810" y="3150861"/>
            <a:ext cx="201585" cy="73823"/>
          </a:xfrm>
          <a:prstGeom prst="curvedConnector3">
            <a:avLst>
              <a:gd name="adj1" fmla="val 50000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타원 17"/>
          <p:cNvSpPr/>
          <p:nvPr/>
        </p:nvSpPr>
        <p:spPr>
          <a:xfrm>
            <a:off x="5222499" y="3620180"/>
            <a:ext cx="71438" cy="7143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hape 30"/>
          <p:cNvCxnSpPr>
            <a:stCxn id="6" idx="5"/>
            <a:endCxn id="18" idx="2"/>
          </p:cNvCxnSpPr>
          <p:nvPr/>
        </p:nvCxnSpPr>
        <p:spPr>
          <a:xfrm rot="16200000" flipH="1">
            <a:off x="5024852" y="3458252"/>
            <a:ext cx="68852" cy="326442"/>
          </a:xfrm>
          <a:prstGeom prst="curvedConnector2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1"/>
          <p:cNvSpPr txBox="1"/>
          <p:nvPr/>
        </p:nvSpPr>
        <p:spPr>
          <a:xfrm>
            <a:off x="5222499" y="3655579"/>
            <a:ext cx="857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(MANLAN)</a:t>
            </a:r>
            <a:endParaRPr lang="ko-KR" altLang="en-US" sz="1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57290" y="3467400"/>
            <a:ext cx="1714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Provisioned by KISTI</a:t>
            </a:r>
            <a:endParaRPr lang="ko-KR" altLang="en-US" sz="11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428992" y="3634418"/>
            <a:ext cx="2000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Provisioned by CANARIE</a:t>
            </a:r>
            <a:endParaRPr lang="ko-KR" altLang="en-US" sz="11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4"/>
          <p:cNvSpPr txBox="1"/>
          <p:nvPr/>
        </p:nvSpPr>
        <p:spPr>
          <a:xfrm>
            <a:off x="5286380" y="2824458"/>
            <a:ext cx="27146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Arranged and provisioned by </a:t>
            </a:r>
            <a:r>
              <a:rPr lang="en-US" altLang="ko-KR" sz="11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SURFnet</a:t>
            </a:r>
            <a:endParaRPr lang="ko-KR" altLang="en-US" sz="1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7"/>
          <p:cNvSpPr txBox="1"/>
          <p:nvPr/>
        </p:nvSpPr>
        <p:spPr>
          <a:xfrm>
            <a:off x="5500694" y="6182045"/>
            <a:ext cx="364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Created by </a:t>
            </a:r>
            <a:r>
              <a:rPr lang="en-US" altLang="ko-KR" sz="1200" dirty="0" err="1" smtClean="0">
                <a:latin typeface="Arial" pitchFamily="34" charset="0"/>
                <a:cs typeface="Arial" pitchFamily="34" charset="0"/>
              </a:rPr>
              <a:t>Buseung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 Cho (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  <a:hlinkClick r:id="rId3"/>
              </a:rPr>
              <a:t>bscho@kisti.re.kr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, KISTI)</a:t>
            </a:r>
          </a:p>
          <a:p>
            <a:pPr algn="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2012. 1. 16.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357158" y="2285992"/>
            <a:ext cx="2857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Alice Tier 1 Center of CERN</a:t>
            </a:r>
            <a:endParaRPr lang="ko-KR" altLang="en-US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직선 화살표 연결선 26"/>
          <p:cNvCxnSpPr>
            <a:endCxn id="9" idx="0"/>
          </p:cNvCxnSpPr>
          <p:nvPr/>
        </p:nvCxnSpPr>
        <p:spPr>
          <a:xfrm flipH="1">
            <a:off x="535753" y="2571744"/>
            <a:ext cx="464347" cy="954327"/>
          </a:xfrm>
          <a:prstGeom prst="straightConnector1">
            <a:avLst/>
          </a:prstGeom>
          <a:ln w="222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00"/>
          <p:cNvSpPr txBox="1"/>
          <p:nvPr/>
        </p:nvSpPr>
        <p:spPr>
          <a:xfrm>
            <a:off x="285720" y="1000108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r>
              <a:rPr lang="en-US" altLang="ko-KR" sz="2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End-to-End 1G Dedicated Circuit between KISTI and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슬라이드 번호 개체 틀 1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ko-KR"/>
              <a:t>KISTI _</a:t>
            </a:r>
            <a:fld id="{9E55AC71-FC81-4A3D-865C-60DBBA80E19A}" type="slidenum">
              <a:rPr lang="ko-KR" altLang="en-US" b="1"/>
              <a:pPr/>
              <a:t>38</a:t>
            </a:fld>
            <a:endParaRPr lang="en-US" altLang="ko-KR" b="1"/>
          </a:p>
        </p:txBody>
      </p:sp>
      <p:sp>
        <p:nvSpPr>
          <p:cNvPr id="63491" name="TextBox 1"/>
          <p:cNvSpPr txBox="1">
            <a:spLocks noChangeArrowheads="1"/>
          </p:cNvSpPr>
          <p:nvPr/>
        </p:nvSpPr>
        <p:spPr bwMode="auto">
          <a:xfrm>
            <a:off x="2836040" y="2714620"/>
            <a:ext cx="4212372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4400" dirty="0">
                <a:latin typeface="휴먼엑스포" pitchFamily="18" charset="-127"/>
                <a:ea typeface="휴먼엑스포" pitchFamily="18" charset="-127"/>
              </a:rPr>
              <a:t>Thank </a:t>
            </a:r>
            <a:r>
              <a:rPr lang="en-US" altLang="ko-KR" sz="4400" dirty="0" smtClean="0">
                <a:latin typeface="휴먼엑스포" pitchFamily="18" charset="-127"/>
                <a:ea typeface="휴먼엑스포" pitchFamily="18" charset="-127"/>
              </a:rPr>
              <a:t>You!</a:t>
            </a:r>
          </a:p>
          <a:p>
            <a:pPr algn="ctr"/>
            <a:r>
              <a:rPr lang="en-US" altLang="ko-KR" dirty="0" smtClean="0">
                <a:latin typeface="휴먼엑스포" pitchFamily="18" charset="-127"/>
                <a:ea typeface="휴먼엑스포" pitchFamily="18" charset="-127"/>
                <a:hlinkClick r:id="rId3"/>
              </a:rPr>
              <a:t>bscho@kisti.re.kr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  <a:hlinkClick r:id="rId4"/>
              </a:rPr>
              <a:t>shkim@kisti.re.kr</a:t>
            </a:r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pPr algn="ctr"/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endParaRPr lang="en-US" altLang="ko-KR" sz="4400" dirty="0">
              <a:solidFill>
                <a:srgbClr val="17375E"/>
              </a:solidFill>
              <a:latin typeface="Book Antiqua" charset="0"/>
              <a:cs typeface="Arial" charset="0"/>
            </a:endParaRPr>
          </a:p>
          <a:p>
            <a:endParaRPr lang="en-US" altLang="ko-KR" sz="3800" dirty="0">
              <a:solidFill>
                <a:srgbClr val="17375E"/>
              </a:solidFill>
              <a:latin typeface="Book Antiqua" charset="0"/>
              <a:cs typeface="Arial" charset="0"/>
            </a:endParaRPr>
          </a:p>
          <a:p>
            <a:r>
              <a:rPr lang="en-US" altLang="ko-KR" sz="2000" dirty="0">
                <a:solidFill>
                  <a:srgbClr val="17375E"/>
                </a:solidFill>
                <a:latin typeface="Book Antiqua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Change in KISTI Organization (2012)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89276" y="2082436"/>
            <a:ext cx="1428760" cy="35719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i="1" dirty="0" smtClean="0">
                <a:latin typeface="Arial" pitchFamily="34" charset="0"/>
                <a:cs typeface="Arial" pitchFamily="34" charset="0"/>
              </a:rPr>
              <a:t>President</a:t>
            </a:r>
            <a:endParaRPr lang="ko-KR" altLang="en-US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428860" y="2071678"/>
            <a:ext cx="1428760" cy="3571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i="1" dirty="0" smtClean="0">
                <a:latin typeface="Arial" pitchFamily="34" charset="0"/>
                <a:cs typeface="Arial" pitchFamily="34" charset="0"/>
              </a:rPr>
              <a:t>Vice President</a:t>
            </a:r>
            <a:endParaRPr lang="ko-KR" altLang="en-US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429124" y="785794"/>
            <a:ext cx="1571636" cy="4286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Information Service Center</a:t>
            </a:r>
            <a:endParaRPr lang="ko-KR" altLang="en-US" sz="1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그림 6" descr="organiz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3571876"/>
            <a:ext cx="3409619" cy="3014663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429124" y="1242828"/>
            <a:ext cx="1571636" cy="4286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NTIS Center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429124" y="1703730"/>
            <a:ext cx="1571636" cy="4286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Information &amp; S/W Research Center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429124" y="2164632"/>
            <a:ext cx="1571636" cy="4286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TCI Center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429124" y="2621666"/>
            <a:ext cx="1571636" cy="4286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Information Analysis Center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429124" y="3082568"/>
            <a:ext cx="1571636" cy="4286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SMB knowledge support center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429124" y="3543470"/>
            <a:ext cx="1571636" cy="42862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Supercomputing Center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429124" y="4011262"/>
            <a:ext cx="1571636" cy="42862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KREONET Center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0760" y="3643314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i="1" dirty="0" smtClean="0">
                <a:latin typeface="Arial" pitchFamily="34" charset="0"/>
                <a:cs typeface="Arial" pitchFamily="34" charset="0"/>
              </a:rPr>
              <a:t>Director: Dr. </a:t>
            </a:r>
            <a:r>
              <a:rPr lang="en-US" altLang="ko-KR" sz="1200" i="1" dirty="0" err="1" smtClean="0">
                <a:latin typeface="Arial" pitchFamily="34" charset="0"/>
                <a:cs typeface="Arial" pitchFamily="34" charset="0"/>
              </a:rPr>
              <a:t>Jeesoo</a:t>
            </a:r>
            <a:r>
              <a:rPr lang="en-US" altLang="ko-KR" sz="1200" i="1" dirty="0" smtClean="0">
                <a:latin typeface="Arial" pitchFamily="34" charset="0"/>
                <a:cs typeface="Arial" pitchFamily="34" charset="0"/>
              </a:rPr>
              <a:t> Lee</a:t>
            </a:r>
            <a:endParaRPr lang="ko-KR" altLang="en-US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0760" y="4088105"/>
            <a:ext cx="2786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i="1" dirty="0" smtClean="0">
                <a:latin typeface="Arial" pitchFamily="34" charset="0"/>
                <a:cs typeface="Arial" pitchFamily="34" charset="0"/>
              </a:rPr>
              <a:t>Director: Dr. </a:t>
            </a:r>
            <a:r>
              <a:rPr lang="en-US" altLang="ko-KR" sz="1200" b="1" i="1" dirty="0" err="1" smtClean="0">
                <a:latin typeface="Arial" pitchFamily="34" charset="0"/>
                <a:cs typeface="Arial" pitchFamily="34" charset="0"/>
              </a:rPr>
              <a:t>Hyeakro</a:t>
            </a:r>
            <a:r>
              <a:rPr lang="en-US" altLang="ko-KR" sz="1200" b="1" i="1" dirty="0" smtClean="0">
                <a:latin typeface="Arial" pitchFamily="34" charset="0"/>
                <a:cs typeface="Arial" pitchFamily="34" charset="0"/>
              </a:rPr>
              <a:t> Lee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4929190" y="4500570"/>
            <a:ext cx="1571636" cy="42862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Dept. of  KREONET Service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929190" y="5000636"/>
            <a:ext cx="1571636" cy="42862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Dept. of Science &amp; Technology Security</a:t>
            </a:r>
            <a:endParaRPr lang="en-US" altLang="ko-K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929190" y="5500702"/>
            <a:ext cx="1571636" cy="42862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KREONET Service Development Team</a:t>
            </a:r>
            <a:endParaRPr lang="en-US" altLang="ko-K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00826" y="4467533"/>
            <a:ext cx="2643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Manager: Dr. Seunghae Kim</a:t>
            </a:r>
          </a:p>
          <a:p>
            <a:r>
              <a:rPr lang="en-US" altLang="ko-K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(Manager of KREONET Project)</a:t>
            </a:r>
          </a:p>
          <a:p>
            <a:r>
              <a:rPr lang="en-US" altLang="ko-K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=&gt; Administration for KREONET and GLORIAD-KR</a:t>
            </a:r>
            <a:endParaRPr lang="ko-KR" alt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꺾인 연결선 22"/>
          <p:cNvCxnSpPr>
            <a:stCxn id="4" idx="3"/>
            <a:endCxn id="5" idx="1"/>
          </p:cNvCxnSpPr>
          <p:nvPr/>
        </p:nvCxnSpPr>
        <p:spPr>
          <a:xfrm flipV="1">
            <a:off x="1918036" y="2250273"/>
            <a:ext cx="510824" cy="1075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5" idx="3"/>
            <a:endCxn id="6" idx="1"/>
          </p:cNvCxnSpPr>
          <p:nvPr/>
        </p:nvCxnSpPr>
        <p:spPr>
          <a:xfrm flipV="1">
            <a:off x="3857620" y="1000108"/>
            <a:ext cx="571504" cy="125016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꺾인 연결선 26"/>
          <p:cNvCxnSpPr>
            <a:stCxn id="5" idx="3"/>
            <a:endCxn id="8" idx="1"/>
          </p:cNvCxnSpPr>
          <p:nvPr/>
        </p:nvCxnSpPr>
        <p:spPr>
          <a:xfrm flipV="1">
            <a:off x="3857620" y="1457142"/>
            <a:ext cx="571504" cy="79313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꺾인 연결선 28"/>
          <p:cNvCxnSpPr>
            <a:stCxn id="5" idx="3"/>
            <a:endCxn id="9" idx="1"/>
          </p:cNvCxnSpPr>
          <p:nvPr/>
        </p:nvCxnSpPr>
        <p:spPr>
          <a:xfrm flipV="1">
            <a:off x="3857620" y="1918044"/>
            <a:ext cx="571504" cy="33222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꺾인 연결선 30"/>
          <p:cNvCxnSpPr>
            <a:stCxn id="5" idx="3"/>
            <a:endCxn id="10" idx="1"/>
          </p:cNvCxnSpPr>
          <p:nvPr/>
        </p:nvCxnSpPr>
        <p:spPr>
          <a:xfrm>
            <a:off x="3857620" y="2250273"/>
            <a:ext cx="571504" cy="12867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꺾인 연결선 32"/>
          <p:cNvCxnSpPr>
            <a:stCxn id="5" idx="3"/>
            <a:endCxn id="11" idx="1"/>
          </p:cNvCxnSpPr>
          <p:nvPr/>
        </p:nvCxnSpPr>
        <p:spPr>
          <a:xfrm>
            <a:off x="3857620" y="2250273"/>
            <a:ext cx="571504" cy="58570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꺾인 연결선 34"/>
          <p:cNvCxnSpPr>
            <a:stCxn id="5" idx="3"/>
            <a:endCxn id="13" idx="1"/>
          </p:cNvCxnSpPr>
          <p:nvPr/>
        </p:nvCxnSpPr>
        <p:spPr>
          <a:xfrm>
            <a:off x="3857620" y="2250273"/>
            <a:ext cx="571504" cy="104660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꺾인 연결선 36"/>
          <p:cNvCxnSpPr>
            <a:stCxn id="5" idx="3"/>
            <a:endCxn id="14" idx="1"/>
          </p:cNvCxnSpPr>
          <p:nvPr/>
        </p:nvCxnSpPr>
        <p:spPr>
          <a:xfrm>
            <a:off x="3857620" y="2250273"/>
            <a:ext cx="571504" cy="150751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꺾인 연결선 38"/>
          <p:cNvCxnSpPr>
            <a:stCxn id="5" idx="3"/>
            <a:endCxn id="15" idx="1"/>
          </p:cNvCxnSpPr>
          <p:nvPr/>
        </p:nvCxnSpPr>
        <p:spPr>
          <a:xfrm>
            <a:off x="3857620" y="2250273"/>
            <a:ext cx="571504" cy="197530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hape 40"/>
          <p:cNvCxnSpPr>
            <a:endCxn id="18" idx="1"/>
          </p:cNvCxnSpPr>
          <p:nvPr/>
        </p:nvCxnSpPr>
        <p:spPr>
          <a:xfrm rot="16200000" flipH="1">
            <a:off x="4643438" y="4429132"/>
            <a:ext cx="285752" cy="28575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hape 42"/>
          <p:cNvCxnSpPr>
            <a:endCxn id="19" idx="1"/>
          </p:cNvCxnSpPr>
          <p:nvPr/>
        </p:nvCxnSpPr>
        <p:spPr>
          <a:xfrm rot="16200000" flipH="1">
            <a:off x="4393405" y="4679165"/>
            <a:ext cx="785818" cy="28575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hape 44"/>
          <p:cNvCxnSpPr>
            <a:endCxn id="20" idx="1"/>
          </p:cNvCxnSpPr>
          <p:nvPr/>
        </p:nvCxnSpPr>
        <p:spPr>
          <a:xfrm rot="16200000" flipH="1">
            <a:off x="4143372" y="4929198"/>
            <a:ext cx="1285884" cy="28575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143636" y="857232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…</a:t>
            </a:r>
            <a:endParaRPr lang="ko-KR" altLang="en-US" sz="2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6143636" y="1285860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…</a:t>
            </a:r>
            <a:endParaRPr lang="ko-KR" alt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6143636" y="1714488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…</a:t>
            </a:r>
            <a:endParaRPr lang="ko-KR" alt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143636" y="2171634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…</a:t>
            </a:r>
            <a:endParaRPr lang="ko-KR" alt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143636" y="2643182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…</a:t>
            </a:r>
            <a:endParaRPr lang="ko-KR" altLang="en-US" sz="20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6143636" y="3143248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…</a:t>
            </a:r>
            <a:endParaRPr lang="ko-KR" altLang="en-US" sz="2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7786710" y="3571876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…</a:t>
            </a:r>
            <a:endParaRPr lang="ko-KR" altLang="en-US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-32" y="628652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2011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286248" y="6000768"/>
            <a:ext cx="485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Buseung</a:t>
            </a:r>
            <a:r>
              <a:rPr lang="en-US" altLang="ko-KR" sz="1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Cho (bscho@kisti.re.kr)</a:t>
            </a:r>
            <a:r>
              <a:rPr lang="en-US" altLang="ko-K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: </a:t>
            </a:r>
          </a:p>
          <a:p>
            <a:r>
              <a:rPr lang="en-US" altLang="ko-K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=&gt; (Contact Point) KREONET International Networking including </a:t>
            </a:r>
            <a:r>
              <a:rPr lang="en-US" altLang="ko-KR" sz="1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KRLight</a:t>
            </a:r>
            <a:r>
              <a:rPr lang="en-US" altLang="ko-K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and GLORIAD-KR </a:t>
            </a:r>
            <a:endParaRPr lang="ko-KR" alt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모서리가 둥근 직사각형 41"/>
          <p:cNvSpPr/>
          <p:nvPr/>
        </p:nvSpPr>
        <p:spPr>
          <a:xfrm>
            <a:off x="1691680" y="4869160"/>
            <a:ext cx="576064" cy="216024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모서리가 둥근 직사각형 55"/>
          <p:cNvSpPr/>
          <p:nvPr/>
        </p:nvSpPr>
        <p:spPr>
          <a:xfrm>
            <a:off x="4355976" y="4005064"/>
            <a:ext cx="2232248" cy="2016224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아래쪽 화살표 59"/>
          <p:cNvSpPr/>
          <p:nvPr/>
        </p:nvSpPr>
        <p:spPr>
          <a:xfrm rot="15453962">
            <a:off x="3119631" y="3823148"/>
            <a:ext cx="432048" cy="1944386"/>
          </a:xfrm>
          <a:prstGeom prst="downArrow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501683" y="1100138"/>
            <a:ext cx="8070845" cy="497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u="sng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K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orea </a:t>
            </a:r>
            <a:r>
              <a:rPr kumimoji="0" lang="en-US" altLang="ko-KR" sz="2000" u="sng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R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esearch </a:t>
            </a:r>
            <a:r>
              <a:rPr kumimoji="0" lang="en-US" altLang="ko-KR" sz="2000" u="sng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E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nvironment </a:t>
            </a:r>
            <a:r>
              <a:rPr kumimoji="0" lang="en-US" altLang="ko-KR" sz="2000" u="sng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O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pen </a:t>
            </a:r>
            <a:r>
              <a:rPr kumimoji="0" lang="en-US" altLang="ko-KR" sz="2000" u="sng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N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etwork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solidFill>
                  <a:srgbClr val="0070C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Korea’s </a:t>
            </a:r>
            <a:r>
              <a:rPr kumimoji="0" lang="en-US" altLang="ko-KR" sz="2000" dirty="0">
                <a:solidFill>
                  <a:srgbClr val="0070C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National Science &amp; Research Network</a:t>
            </a:r>
          </a:p>
          <a:p>
            <a:pPr marL="715963" lvl="2" indent="-2667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altLang="ko-KR" dirty="0">
                <a:latin typeface="Arial" pitchFamily="34" charset="0"/>
                <a:ea typeface="맑은 고딕" pitchFamily="50" charset="-127"/>
                <a:cs typeface="Arial" pitchFamily="34" charset="0"/>
              </a:rPr>
              <a:t>Funded by Korean government since 1988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Up to </a:t>
            </a:r>
            <a:r>
              <a:rPr kumimoji="0" lang="en-US" altLang="ko-KR" sz="2000" dirty="0" smtClean="0">
                <a:solidFill>
                  <a:srgbClr val="0070C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200Gbps Backbone 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between Seoul and </a:t>
            </a:r>
            <a:r>
              <a:rPr kumimoji="0" lang="en-US" altLang="ko-KR" sz="2000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Daejeon</a:t>
            </a:r>
            <a:endParaRPr kumimoji="0" lang="en-US" altLang="ko-KR" sz="2000" dirty="0" smtClean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solidFill>
                  <a:srgbClr val="0070C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Hybrid Network</a:t>
            </a:r>
          </a:p>
          <a:p>
            <a:pPr marL="715963" lvl="2" indent="-2667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Packet Switched Network, Circuit Switched Network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Supports 1Gbps &amp; </a:t>
            </a:r>
            <a:r>
              <a:rPr kumimoji="0" lang="en-US" altLang="ko-KR" sz="2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10Gbps User Connections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>
                <a:latin typeface="Arial" pitchFamily="34" charset="0"/>
                <a:ea typeface="맑은 고딕" pitchFamily="50" charset="-127"/>
                <a:cs typeface="Arial" pitchFamily="34" charset="0"/>
              </a:rPr>
              <a:t>About </a:t>
            </a:r>
            <a:r>
              <a:rPr kumimoji="0" lang="en-US" altLang="ko-KR" sz="2000" dirty="0">
                <a:solidFill>
                  <a:srgbClr val="0070C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200 connected R&amp;E organizations in Korea</a:t>
            </a:r>
          </a:p>
          <a:p>
            <a:pPr marL="715963" lvl="2" indent="-2667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altLang="ko-KR" dirty="0">
                <a:latin typeface="Arial" pitchFamily="34" charset="0"/>
                <a:ea typeface="맑은 고딕" pitchFamily="50" charset="-127"/>
                <a:cs typeface="Arial" pitchFamily="34" charset="0"/>
              </a:rPr>
              <a:t>Universities, Research Institutes, Government Organizations</a:t>
            </a:r>
          </a:p>
          <a:p>
            <a:pPr marL="715963" lvl="2" indent="-2667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About 60 </a:t>
            </a:r>
            <a:r>
              <a:rPr kumimoji="0" lang="en-US" altLang="ko-KR" dirty="0">
                <a:latin typeface="Arial" pitchFamily="34" charset="0"/>
                <a:ea typeface="맑은 고딕" pitchFamily="50" charset="-127"/>
                <a:cs typeface="Arial" pitchFamily="34" charset="0"/>
              </a:rPr>
              <a:t>gigabit </a:t>
            </a: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user </a:t>
            </a:r>
            <a:r>
              <a:rPr kumimoji="0" lang="en-US" altLang="ko-KR" dirty="0">
                <a:latin typeface="Arial" pitchFamily="34" charset="0"/>
                <a:ea typeface="맑은 고딕" pitchFamily="50" charset="-127"/>
                <a:cs typeface="Arial" pitchFamily="34" charset="0"/>
              </a:rPr>
              <a:t>(</a:t>
            </a:r>
            <a:r>
              <a:rPr kumimoji="0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1G/10G) of HEP, Climate Changes, Astronomy, Bio, Medical Science, Future Internet etc.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solidFill>
                  <a:srgbClr val="0070C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365*24 NOC </a:t>
            </a: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(Network Operation Center) Service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sz="2000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Application support</a:t>
            </a:r>
          </a:p>
          <a:p>
            <a:pPr marL="723900" lvl="1" indent="-26670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altLang="ko-KR" dirty="0" err="1" smtClean="0">
                <a:solidFill>
                  <a:srgbClr val="0070C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Lightpath</a:t>
            </a:r>
            <a:r>
              <a:rPr kumimoji="0" lang="en-US" altLang="ko-KR" dirty="0" smtClean="0">
                <a:solidFill>
                  <a:srgbClr val="0070C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Provisioning and Dynamic Ethernet Service </a:t>
            </a:r>
            <a:r>
              <a:rPr kumimoji="0" lang="en-US" altLang="ko-KR" dirty="0">
                <a:solidFill>
                  <a:srgbClr val="0070C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for Advanced Applications</a:t>
            </a:r>
          </a:p>
          <a:p>
            <a:pPr marL="723900" lvl="1" indent="-266700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kumimoji="0" lang="en-US" altLang="ko-KR" dirty="0">
                <a:latin typeface="Arial" pitchFamily="34" charset="0"/>
                <a:ea typeface="맑은 고딕" pitchFamily="50" charset="-127"/>
                <a:cs typeface="Arial" pitchFamily="34" charset="0"/>
              </a:rPr>
              <a:t>IP Production Networks for General R&amp;E Applications</a:t>
            </a:r>
          </a:p>
        </p:txBody>
      </p:sp>
      <p:sp>
        <p:nvSpPr>
          <p:cNvPr id="12291" name="제목 5"/>
          <p:cNvSpPr>
            <a:spLocks/>
          </p:cNvSpPr>
          <p:nvPr/>
        </p:nvSpPr>
        <p:spPr bwMode="auto">
          <a:xfrm>
            <a:off x="468313" y="115888"/>
            <a:ext cx="71040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kumimoji="0" lang="en-US" altLang="ko-KR" sz="2800" b="1" dirty="0">
              <a:latin typeface="Verdana" pitchFamily="34" charset="0"/>
              <a:ea typeface="휴먼둥근헤드라인" pitchFamily="18" charset="-127"/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379382" y="71414"/>
            <a:ext cx="6407196" cy="428628"/>
          </a:xfrm>
        </p:spPr>
        <p:txBody>
          <a:bodyPr/>
          <a:lstStyle/>
          <a:p>
            <a:r>
              <a:rPr lang="en-US" altLang="ko-KR" sz="3200" b="1" dirty="0" smtClean="0">
                <a:latin typeface="Arial" pitchFamily="34" charset="0"/>
                <a:ea typeface="휴먼둥근헤드라인" pitchFamily="18" charset="-127"/>
                <a:cs typeface="Arial" pitchFamily="34" charset="0"/>
              </a:rPr>
              <a:t>KREONET</a:t>
            </a:r>
            <a:r>
              <a:rPr lang="en-US" altLang="ko-KR" sz="2400" b="1" dirty="0" smtClean="0">
                <a:latin typeface="Verdana" pitchFamily="34" charset="0"/>
                <a:ea typeface="휴먼둥근헤드라인" pitchFamily="18" charset="-127"/>
              </a:rPr>
              <a:t/>
            </a:r>
            <a:br>
              <a:rPr lang="en-US" altLang="ko-KR" sz="2400" b="1" dirty="0" smtClean="0">
                <a:latin typeface="Verdana" pitchFamily="34" charset="0"/>
                <a:ea typeface="휴먼둥근헤드라인" pitchFamily="18" charset="-127"/>
              </a:rPr>
            </a:br>
            <a:endParaRPr lang="ko-KR" altLang="en-US" dirty="0"/>
          </a:p>
        </p:txBody>
      </p:sp>
      <p:sp>
        <p:nvSpPr>
          <p:cNvPr id="6" name="슬라이드 번호 개체 틀 15"/>
          <p:cNvSpPr>
            <a:spLocks noGrp="1"/>
          </p:cNvSpPr>
          <p:nvPr>
            <p:ph type="sldNum" sz="quarter" idx="10"/>
          </p:nvPr>
        </p:nvSpPr>
        <p:spPr bwMode="auto">
          <a:xfrm>
            <a:off x="6904038" y="6665913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ko-KR"/>
              <a:t>KISTI _</a:t>
            </a:r>
            <a:fld id="{9E55AC71-FC81-4A3D-865C-60DBBA80E19A}" type="slidenum">
              <a:rPr lang="ko-KR" altLang="en-US" b="1"/>
              <a:pPr/>
              <a:t>5</a:t>
            </a:fld>
            <a:endParaRPr lang="en-US" altLang="ko-KR" b="1"/>
          </a:p>
        </p:txBody>
      </p:sp>
      <p:pic>
        <p:nvPicPr>
          <p:cNvPr id="7" name="그림 6" descr="KREONET BI_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42852"/>
            <a:ext cx="134143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9382" y="71414"/>
            <a:ext cx="6407196" cy="428628"/>
          </a:xfrm>
        </p:spPr>
        <p:txBody>
          <a:bodyPr/>
          <a:lstStyle/>
          <a:p>
            <a:r>
              <a:rPr lang="en-US" altLang="ko-KR" sz="3200" b="1" dirty="0" smtClean="0">
                <a:latin typeface="Arial" pitchFamily="34" charset="0"/>
                <a:ea typeface="휴먼둥근헤드라인" pitchFamily="18" charset="-127"/>
                <a:cs typeface="Arial" pitchFamily="34" charset="0"/>
              </a:rPr>
              <a:t>KREONET Backbone</a:t>
            </a:r>
            <a:endParaRPr lang="ko-KR" altLang="en-US" sz="3200" b="1" dirty="0" smtClean="0">
              <a:latin typeface="Arial" pitchFamily="34" charset="0"/>
              <a:ea typeface="휴먼둥근헤드라인" pitchFamily="18" charset="-127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5863257"/>
            <a:ext cx="8715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ko-KR" sz="1600" b="1" dirty="0" smtClean="0">
                <a:latin typeface="Arial" pitchFamily="34" charset="0"/>
                <a:ea typeface="HY울릉도M" pitchFamily="18" charset="-127"/>
                <a:cs typeface="Arial" pitchFamily="34" charset="0"/>
              </a:rPr>
              <a:t>Hybrid Network with 16 Regional </a:t>
            </a:r>
            <a:r>
              <a:rPr kumimoji="0" lang="en-US" altLang="ko-KR" sz="1600" b="1" dirty="0" err="1" smtClean="0">
                <a:latin typeface="Arial" pitchFamily="34" charset="0"/>
                <a:ea typeface="HY울릉도M" pitchFamily="18" charset="-127"/>
                <a:cs typeface="Arial" pitchFamily="34" charset="0"/>
              </a:rPr>
              <a:t>GigaPoPs</a:t>
            </a:r>
            <a:r>
              <a:rPr kumimoji="0" lang="en-US" altLang="ko-KR" sz="1600" b="1" dirty="0" smtClean="0">
                <a:latin typeface="Arial" pitchFamily="34" charset="0"/>
                <a:ea typeface="HY울릉도M" pitchFamily="18" charset="-127"/>
                <a:cs typeface="Arial" pitchFamily="34" charset="0"/>
              </a:rPr>
              <a:t> and 2 International </a:t>
            </a:r>
            <a:r>
              <a:rPr kumimoji="0" lang="en-US" altLang="ko-KR" sz="1600" b="1" dirty="0" err="1" smtClean="0">
                <a:latin typeface="Arial" pitchFamily="34" charset="0"/>
                <a:ea typeface="HY울릉도M" pitchFamily="18" charset="-127"/>
                <a:cs typeface="Arial" pitchFamily="34" charset="0"/>
              </a:rPr>
              <a:t>GigaPoPs</a:t>
            </a:r>
            <a:r>
              <a:rPr kumimoji="0" lang="en-US" altLang="ko-KR" sz="1600" b="1" dirty="0" smtClean="0">
                <a:latin typeface="Arial" pitchFamily="34" charset="0"/>
                <a:ea typeface="HY울릉도M" pitchFamily="18" charset="-127"/>
                <a:cs typeface="Arial" pitchFamily="34" charset="0"/>
              </a:rPr>
              <a:t> (Seattle and Hong Kong)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슬라이드 번호 개체 틀 15"/>
          <p:cNvSpPr>
            <a:spLocks noGrp="1"/>
          </p:cNvSpPr>
          <p:nvPr>
            <p:ph type="sldNum" sz="quarter" idx="10"/>
          </p:nvPr>
        </p:nvSpPr>
        <p:spPr bwMode="auto">
          <a:xfrm>
            <a:off x="6904038" y="6665913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ko-KR"/>
              <a:t>KISTI _</a:t>
            </a:r>
            <a:fld id="{9E55AC71-FC81-4A3D-865C-60DBBA80E19A}" type="slidenum">
              <a:rPr lang="ko-KR" altLang="en-US" b="1"/>
              <a:pPr/>
              <a:t>6</a:t>
            </a:fld>
            <a:endParaRPr lang="en-US" altLang="ko-KR" b="1"/>
          </a:p>
        </p:txBody>
      </p:sp>
      <p:pic>
        <p:nvPicPr>
          <p:cNvPr id="7" name="Picture 2642" descr="IMG_62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185" y="2211851"/>
            <a:ext cx="801047" cy="120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 descr="IMG_62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204221"/>
            <a:ext cx="806401" cy="12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2"/>
          <p:cNvSpPr txBox="1"/>
          <p:nvPr/>
        </p:nvSpPr>
        <p:spPr>
          <a:xfrm>
            <a:off x="1000100" y="3413822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dirty="0" err="1" smtClean="0">
                <a:latin typeface="Arial" pitchFamily="34" charset="0"/>
                <a:cs typeface="Arial" pitchFamily="34" charset="0"/>
              </a:rPr>
              <a:t>HongKong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b="1" dirty="0" err="1" smtClean="0">
                <a:latin typeface="Arial" pitchFamily="34" charset="0"/>
                <a:cs typeface="Arial" pitchFamily="34" charset="0"/>
              </a:rPr>
              <a:t>PoP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Mega-I Advantage, Hong Kong, CN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7" descr="크기변환_IMG_1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4054" y="1571612"/>
            <a:ext cx="82735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크기변환_IMG_08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571612"/>
            <a:ext cx="93553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8"/>
          <p:cNvSpPr txBox="1"/>
          <p:nvPr/>
        </p:nvSpPr>
        <p:spPr>
          <a:xfrm>
            <a:off x="6501966" y="2734773"/>
            <a:ext cx="1927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Seattle </a:t>
            </a:r>
            <a:r>
              <a:rPr lang="en-US" altLang="ko-KR" sz="1200" b="1" dirty="0" err="1" smtClean="0">
                <a:latin typeface="Arial" pitchFamily="34" charset="0"/>
                <a:cs typeface="Arial" pitchFamily="34" charset="0"/>
              </a:rPr>
              <a:t>PoP</a:t>
            </a:r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Westin Building (collocation in PNWG), US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그림 15" descr="KREONET BI_0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3834" y="4929198"/>
            <a:ext cx="1143008" cy="3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_x106907664" descr="EMB000013f00ac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330" y="775782"/>
            <a:ext cx="3586620" cy="4939234"/>
          </a:xfrm>
          <a:prstGeom prst="rect">
            <a:avLst/>
          </a:prstGeom>
          <a:noFill/>
        </p:spPr>
      </p:pic>
      <p:pic>
        <p:nvPicPr>
          <p:cNvPr id="18" name="Picture 8" descr="gloriad-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2396" y="5286388"/>
            <a:ext cx="1357323" cy="37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dirty="0" smtClean="0">
                <a:latin typeface="Arial" pitchFamily="34" charset="0"/>
                <a:ea typeface="휴먼둥근헤드라인" pitchFamily="18" charset="-127"/>
                <a:cs typeface="Arial" pitchFamily="34" charset="0"/>
              </a:rPr>
              <a:t>KREONET</a:t>
            </a:r>
            <a:endParaRPr lang="ko-KR" alt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구름 2"/>
          <p:cNvSpPr/>
          <p:nvPr/>
        </p:nvSpPr>
        <p:spPr>
          <a:xfrm>
            <a:off x="2643174" y="2143116"/>
            <a:ext cx="2071702" cy="3000396"/>
          </a:xfrm>
          <a:prstGeom prst="cloud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KREONET IP Production Network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구름 3"/>
          <p:cNvSpPr/>
          <p:nvPr/>
        </p:nvSpPr>
        <p:spPr>
          <a:xfrm>
            <a:off x="2143108" y="928670"/>
            <a:ext cx="2357454" cy="1000132"/>
          </a:xfrm>
          <a:prstGeom prst="clou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KISTI National Supercomputing Network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구름 4"/>
          <p:cNvSpPr/>
          <p:nvPr/>
        </p:nvSpPr>
        <p:spPr>
          <a:xfrm>
            <a:off x="4500562" y="2143116"/>
            <a:ext cx="2071702" cy="3000396"/>
          </a:xfrm>
          <a:prstGeom prst="cloud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KREONET Advanced Network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구름 5"/>
          <p:cNvSpPr/>
          <p:nvPr/>
        </p:nvSpPr>
        <p:spPr>
          <a:xfrm>
            <a:off x="4714876" y="928670"/>
            <a:ext cx="2357454" cy="1000132"/>
          </a:xfrm>
          <a:prstGeom prst="clou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PLSI Network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구름 6"/>
          <p:cNvSpPr/>
          <p:nvPr/>
        </p:nvSpPr>
        <p:spPr>
          <a:xfrm>
            <a:off x="500066" y="4786322"/>
            <a:ext cx="1928826" cy="785818"/>
          </a:xfrm>
          <a:prstGeom prst="clou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KREONET</a:t>
            </a:r>
          </a:p>
          <a:p>
            <a:pPr algn="ctr"/>
            <a:r>
              <a:rPr lang="en-US" altLang="ko-KR" sz="1400" dirty="0" err="1" smtClean="0">
                <a:latin typeface="Arial" pitchFamily="34" charset="0"/>
                <a:cs typeface="Arial" pitchFamily="34" charset="0"/>
              </a:rPr>
              <a:t>SuperSIReN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구름 7"/>
          <p:cNvSpPr/>
          <p:nvPr/>
        </p:nvSpPr>
        <p:spPr>
          <a:xfrm>
            <a:off x="142844" y="2285992"/>
            <a:ext cx="1928826" cy="785818"/>
          </a:xfrm>
          <a:prstGeom prst="clou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KISTI Network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구름 8"/>
          <p:cNvSpPr/>
          <p:nvPr/>
        </p:nvSpPr>
        <p:spPr>
          <a:xfrm>
            <a:off x="142844" y="3500438"/>
            <a:ext cx="1928826" cy="785818"/>
          </a:xfrm>
          <a:prstGeom prst="clou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KISTI Branch Network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구름 9"/>
          <p:cNvSpPr/>
          <p:nvPr/>
        </p:nvSpPr>
        <p:spPr>
          <a:xfrm>
            <a:off x="3428992" y="5429264"/>
            <a:ext cx="2357454" cy="1000132"/>
          </a:xfrm>
          <a:prstGeom prst="cloud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KRLight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구름 10"/>
          <p:cNvSpPr/>
          <p:nvPr/>
        </p:nvSpPr>
        <p:spPr>
          <a:xfrm>
            <a:off x="6858016" y="2143116"/>
            <a:ext cx="2071670" cy="785818"/>
          </a:xfrm>
          <a:prstGeom prst="clou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Cyber Convergence Network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직선 연결선 12"/>
          <p:cNvCxnSpPr>
            <a:stCxn id="4" idx="1"/>
            <a:endCxn id="3" idx="3"/>
          </p:cNvCxnSpPr>
          <p:nvPr/>
        </p:nvCxnSpPr>
        <p:spPr>
          <a:xfrm rot="16200000" flipH="1">
            <a:off x="3306966" y="1942606"/>
            <a:ext cx="386929" cy="357190"/>
          </a:xfrm>
          <a:prstGeom prst="line">
            <a:avLst/>
          </a:prstGeom>
          <a:ln w="1016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>
            <a:stCxn id="6" idx="1"/>
            <a:endCxn id="5" idx="3"/>
          </p:cNvCxnSpPr>
          <p:nvPr/>
        </p:nvCxnSpPr>
        <p:spPr>
          <a:xfrm rot="5400000">
            <a:off x="5521544" y="1942606"/>
            <a:ext cx="386929" cy="357190"/>
          </a:xfrm>
          <a:prstGeom prst="line">
            <a:avLst/>
          </a:prstGeom>
          <a:ln w="1016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V="1">
            <a:off x="2428860" y="4786322"/>
            <a:ext cx="500066" cy="250034"/>
          </a:xfrm>
          <a:prstGeom prst="line">
            <a:avLst/>
          </a:prstGeom>
          <a:ln w="1016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>
            <a:endCxn id="11" idx="2"/>
          </p:cNvCxnSpPr>
          <p:nvPr/>
        </p:nvCxnSpPr>
        <p:spPr>
          <a:xfrm flipV="1">
            <a:off x="6500826" y="2536025"/>
            <a:ext cx="363616" cy="107157"/>
          </a:xfrm>
          <a:prstGeom prst="line">
            <a:avLst/>
          </a:prstGeom>
          <a:ln w="1016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>
            <a:stCxn id="3" idx="1"/>
          </p:cNvCxnSpPr>
          <p:nvPr/>
        </p:nvCxnSpPr>
        <p:spPr>
          <a:xfrm rot="16200000" flipH="1">
            <a:off x="3695287" y="5124054"/>
            <a:ext cx="431823" cy="464347"/>
          </a:xfrm>
          <a:prstGeom prst="line">
            <a:avLst/>
          </a:prstGeom>
          <a:ln w="1016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>
            <a:stCxn id="5" idx="1"/>
          </p:cNvCxnSpPr>
          <p:nvPr/>
        </p:nvCxnSpPr>
        <p:spPr>
          <a:xfrm rot="5400000">
            <a:off x="5302643" y="5195493"/>
            <a:ext cx="288947" cy="178595"/>
          </a:xfrm>
          <a:prstGeom prst="line">
            <a:avLst/>
          </a:prstGeom>
          <a:ln w="1016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 rot="10800000">
            <a:off x="2071672" y="2643184"/>
            <a:ext cx="714379" cy="142875"/>
          </a:xfrm>
          <a:prstGeom prst="line">
            <a:avLst/>
          </a:prstGeom>
          <a:ln w="1016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 rot="10800000" flipV="1">
            <a:off x="2071672" y="3786189"/>
            <a:ext cx="571503" cy="71439"/>
          </a:xfrm>
          <a:prstGeom prst="line">
            <a:avLst/>
          </a:prstGeom>
          <a:ln w="1016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구름 36"/>
          <p:cNvSpPr/>
          <p:nvPr/>
        </p:nvSpPr>
        <p:spPr>
          <a:xfrm>
            <a:off x="7072330" y="3143248"/>
            <a:ext cx="2071670" cy="785818"/>
          </a:xfrm>
          <a:prstGeom prst="clou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/>
              <a:t>E-KVN</a:t>
            </a:r>
            <a:endParaRPr lang="ko-KR" altLang="en-US" sz="1400" dirty="0"/>
          </a:p>
        </p:txBody>
      </p:sp>
      <p:sp>
        <p:nvSpPr>
          <p:cNvPr id="42" name="구름 41"/>
          <p:cNvSpPr/>
          <p:nvPr/>
        </p:nvSpPr>
        <p:spPr>
          <a:xfrm>
            <a:off x="6858016" y="4357694"/>
            <a:ext cx="2071670" cy="785818"/>
          </a:xfrm>
          <a:prstGeom prst="clou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 smtClean="0">
                <a:latin typeface="Arial" pitchFamily="34" charset="0"/>
                <a:cs typeface="Arial" pitchFamily="34" charset="0"/>
              </a:rPr>
              <a:t>OpenFlow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, @KREONET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직선 연결선 44"/>
          <p:cNvCxnSpPr>
            <a:stCxn id="37" idx="2"/>
          </p:cNvCxnSpPr>
          <p:nvPr/>
        </p:nvCxnSpPr>
        <p:spPr>
          <a:xfrm rot="10800000">
            <a:off x="6643702" y="3500439"/>
            <a:ext cx="435054" cy="35719"/>
          </a:xfrm>
          <a:prstGeom prst="line">
            <a:avLst/>
          </a:prstGeom>
          <a:ln w="1016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>
            <a:stCxn id="42" idx="2"/>
          </p:cNvCxnSpPr>
          <p:nvPr/>
        </p:nvCxnSpPr>
        <p:spPr>
          <a:xfrm rot="10800000">
            <a:off x="6286512" y="4572009"/>
            <a:ext cx="577930" cy="178595"/>
          </a:xfrm>
          <a:prstGeom prst="line">
            <a:avLst/>
          </a:prstGeom>
          <a:ln w="1016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286644" y="5143512"/>
            <a:ext cx="14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latin typeface="Arial" pitchFamily="34" charset="0"/>
                <a:cs typeface="Arial" pitchFamily="34" charset="0"/>
              </a:rPr>
              <a:t>…</a:t>
            </a:r>
            <a:endParaRPr lang="ko-KR" altLang="en-US" sz="4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384640" y="4592705"/>
            <a:ext cx="2687557" cy="2484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Optical 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Transport (Layer0/1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ar-SA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‏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8650" y="4052907"/>
            <a:ext cx="393700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6" name="AutoShape 5"/>
          <p:cNvCxnSpPr>
            <a:cxnSpLocks noChangeShapeType="1"/>
          </p:cNvCxnSpPr>
          <p:nvPr/>
        </p:nvCxnSpPr>
        <p:spPr bwMode="auto">
          <a:xfrm rot="5400000" flipH="1" flipV="1">
            <a:off x="3477406" y="3601258"/>
            <a:ext cx="623909" cy="279395"/>
          </a:xfrm>
          <a:prstGeom prst="straightConnector1">
            <a:avLst/>
          </a:prstGeom>
          <a:noFill/>
          <a:ln w="34920">
            <a:solidFill>
              <a:srgbClr val="CECECE"/>
            </a:solidFill>
            <a:miter lim="800000"/>
            <a:headEnd/>
            <a:tailEnd/>
          </a:ln>
          <a:effectLst/>
        </p:spPr>
      </p:cxnSp>
      <p:cxnSp>
        <p:nvCxnSpPr>
          <p:cNvPr id="7" name="AutoShape 6"/>
          <p:cNvCxnSpPr>
            <a:cxnSpLocks noChangeShapeType="1"/>
          </p:cNvCxnSpPr>
          <p:nvPr/>
        </p:nvCxnSpPr>
        <p:spPr bwMode="auto">
          <a:xfrm>
            <a:off x="3746500" y="4379932"/>
            <a:ext cx="692150" cy="1588"/>
          </a:xfrm>
          <a:prstGeom prst="straightConnector1">
            <a:avLst/>
          </a:prstGeom>
          <a:noFill/>
          <a:ln w="34920">
            <a:solidFill>
              <a:srgbClr val="F8A55A"/>
            </a:solidFill>
            <a:miter lim="800000"/>
            <a:headEnd/>
            <a:tailEnd/>
          </a:ln>
          <a:effectLst/>
        </p:spPr>
      </p:cxnSp>
      <p:cxnSp>
        <p:nvCxnSpPr>
          <p:cNvPr id="8" name="AutoShape 7"/>
          <p:cNvCxnSpPr>
            <a:cxnSpLocks noChangeShapeType="1"/>
          </p:cNvCxnSpPr>
          <p:nvPr/>
        </p:nvCxnSpPr>
        <p:spPr bwMode="auto">
          <a:xfrm flipV="1">
            <a:off x="4151313" y="3400445"/>
            <a:ext cx="1293812" cy="6350"/>
          </a:xfrm>
          <a:prstGeom prst="straightConnector1">
            <a:avLst/>
          </a:prstGeom>
          <a:noFill/>
          <a:ln w="34920">
            <a:solidFill>
              <a:srgbClr val="CECECE"/>
            </a:solidFill>
            <a:miter lim="800000"/>
            <a:headEnd/>
            <a:tailEnd/>
          </a:ln>
          <a:effectLst/>
        </p:spPr>
      </p:cxnSp>
      <p:cxnSp>
        <p:nvCxnSpPr>
          <p:cNvPr id="9" name="AutoShape 8"/>
          <p:cNvCxnSpPr>
            <a:cxnSpLocks noChangeShapeType="1"/>
          </p:cNvCxnSpPr>
          <p:nvPr/>
        </p:nvCxnSpPr>
        <p:spPr bwMode="auto">
          <a:xfrm>
            <a:off x="4832350" y="4357707"/>
            <a:ext cx="666750" cy="1588"/>
          </a:xfrm>
          <a:prstGeom prst="straightConnector1">
            <a:avLst/>
          </a:prstGeom>
          <a:noFill/>
          <a:ln w="34920">
            <a:solidFill>
              <a:srgbClr val="F8A55A"/>
            </a:solidFill>
            <a:miter lim="800000"/>
            <a:headEnd/>
            <a:tailEnd/>
          </a:ln>
          <a:effectLst/>
        </p:spPr>
      </p:cxnSp>
      <p:cxnSp>
        <p:nvCxnSpPr>
          <p:cNvPr id="10" name="AutoShape 9"/>
          <p:cNvCxnSpPr>
            <a:cxnSpLocks noChangeShapeType="1"/>
          </p:cNvCxnSpPr>
          <p:nvPr/>
        </p:nvCxnSpPr>
        <p:spPr bwMode="auto">
          <a:xfrm flipH="1" flipV="1">
            <a:off x="5329238" y="3524270"/>
            <a:ext cx="254000" cy="630237"/>
          </a:xfrm>
          <a:prstGeom prst="straightConnector1">
            <a:avLst/>
          </a:prstGeom>
          <a:noFill/>
          <a:ln w="34920">
            <a:solidFill>
              <a:srgbClr val="CECECE"/>
            </a:solidFill>
            <a:miter lim="800000"/>
            <a:headEnd/>
            <a:tailEnd/>
          </a:ln>
          <a:effectLst/>
        </p:spPr>
      </p:cxnSp>
      <p:cxnSp>
        <p:nvCxnSpPr>
          <p:cNvPr id="11" name="AutoShape 10"/>
          <p:cNvCxnSpPr>
            <a:cxnSpLocks noChangeShapeType="1"/>
            <a:stCxn id="13" idx="1"/>
          </p:cNvCxnSpPr>
          <p:nvPr/>
        </p:nvCxnSpPr>
        <p:spPr bwMode="auto">
          <a:xfrm rot="10800000" flipV="1">
            <a:off x="3911596" y="2318563"/>
            <a:ext cx="374652" cy="910431"/>
          </a:xfrm>
          <a:prstGeom prst="straightConnector1">
            <a:avLst/>
          </a:prstGeom>
          <a:noFill/>
          <a:ln w="34920">
            <a:solidFill>
              <a:srgbClr val="9CD2E8"/>
            </a:solidFill>
            <a:miter lim="800000"/>
            <a:headEnd/>
            <a:tailEnd/>
          </a:ln>
          <a:effectLst/>
        </p:spPr>
      </p:cxnSp>
      <p:cxnSp>
        <p:nvCxnSpPr>
          <p:cNvPr id="12" name="AutoShape 11"/>
          <p:cNvCxnSpPr>
            <a:cxnSpLocks noChangeShapeType="1"/>
            <a:stCxn id="13" idx="3"/>
          </p:cNvCxnSpPr>
          <p:nvPr/>
        </p:nvCxnSpPr>
        <p:spPr bwMode="auto">
          <a:xfrm>
            <a:off x="4895848" y="2318564"/>
            <a:ext cx="303210" cy="880268"/>
          </a:xfrm>
          <a:prstGeom prst="straightConnector1">
            <a:avLst/>
          </a:prstGeom>
          <a:noFill/>
          <a:ln w="34920">
            <a:solidFill>
              <a:srgbClr val="9CD2E8"/>
            </a:solidFill>
            <a:miter lim="800000"/>
            <a:headEnd/>
            <a:tailEnd/>
          </a:ln>
          <a:effectLst/>
        </p:spPr>
      </p:cxn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071707"/>
            <a:ext cx="609600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929058" y="3143248"/>
            <a:ext cx="1428760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Carrier Ethernet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40000"/>
              </a:lnSpc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(Layer 2)</a:t>
            </a:r>
            <a:r>
              <a:rPr lang="ar-SA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‏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459849" y="2071678"/>
            <a:ext cx="779678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Routed IP</a:t>
            </a:r>
            <a:b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(Layer 3)</a:t>
            </a:r>
            <a:r>
              <a:rPr lang="ar-SA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‏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AutoShape 15"/>
          <p:cNvCxnSpPr>
            <a:cxnSpLocks noChangeShapeType="1"/>
            <a:stCxn id="24" idx="2"/>
          </p:cNvCxnSpPr>
          <p:nvPr/>
        </p:nvCxnSpPr>
        <p:spPr bwMode="auto">
          <a:xfrm flipH="1">
            <a:off x="2274888" y="1901845"/>
            <a:ext cx="487362" cy="1120775"/>
          </a:xfrm>
          <a:prstGeom prst="straightConnector1">
            <a:avLst/>
          </a:prstGeom>
          <a:noFill/>
          <a:ln w="34920">
            <a:solidFill>
              <a:srgbClr val="9CD2E8"/>
            </a:solidFill>
            <a:miter lim="800000"/>
            <a:headEnd/>
            <a:tailEnd/>
          </a:ln>
          <a:effectLst/>
        </p:spPr>
      </p:cxnSp>
      <p:cxnSp>
        <p:nvCxnSpPr>
          <p:cNvPr id="17" name="AutoShape 16"/>
          <p:cNvCxnSpPr>
            <a:cxnSpLocks noChangeShapeType="1"/>
            <a:stCxn id="20" idx="2"/>
          </p:cNvCxnSpPr>
          <p:nvPr/>
        </p:nvCxnSpPr>
        <p:spPr bwMode="auto">
          <a:xfrm>
            <a:off x="476250" y="1901845"/>
            <a:ext cx="1565275" cy="2347912"/>
          </a:xfrm>
          <a:prstGeom prst="straightConnector1">
            <a:avLst/>
          </a:prstGeom>
          <a:noFill/>
          <a:ln w="34920">
            <a:solidFill>
              <a:srgbClr val="F8A55A"/>
            </a:solidFill>
            <a:miter lim="800000"/>
            <a:headEnd/>
            <a:tailEnd/>
          </a:ln>
          <a:effectLst/>
        </p:spPr>
      </p:cxnSp>
      <p:cxnSp>
        <p:nvCxnSpPr>
          <p:cNvPr id="18" name="AutoShape 17"/>
          <p:cNvCxnSpPr>
            <a:cxnSpLocks noChangeShapeType="1"/>
            <a:stCxn id="19" idx="2"/>
          </p:cNvCxnSpPr>
          <p:nvPr/>
        </p:nvCxnSpPr>
        <p:spPr bwMode="auto">
          <a:xfrm>
            <a:off x="1619250" y="1901845"/>
            <a:ext cx="547688" cy="1174750"/>
          </a:xfrm>
          <a:prstGeom prst="straightConnector1">
            <a:avLst/>
          </a:prstGeom>
          <a:noFill/>
          <a:ln w="34920">
            <a:solidFill>
              <a:srgbClr val="CECECE"/>
            </a:solidFill>
            <a:miter lim="800000"/>
            <a:headEnd/>
            <a:tailEnd/>
          </a:ln>
          <a:effectLst/>
        </p:spPr>
      </p:cxn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143000" y="1538307"/>
            <a:ext cx="952500" cy="363538"/>
          </a:xfrm>
          <a:prstGeom prst="rect">
            <a:avLst/>
          </a:prstGeom>
          <a:solidFill>
            <a:srgbClr val="CECECE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Application</a:t>
            </a:r>
            <a:endParaRPr lang="en-US" altLang="ko-KR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1538307"/>
            <a:ext cx="952500" cy="363538"/>
          </a:xfrm>
          <a:prstGeom prst="rect">
            <a:avLst/>
          </a:prstGeom>
          <a:solidFill>
            <a:srgbClr val="F8A55A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Application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 rot="3420000">
            <a:off x="604899" y="3090863"/>
            <a:ext cx="173025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SONET/SDH Channel</a:t>
            </a: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 rot="3960000">
            <a:off x="1530560" y="2058324"/>
            <a:ext cx="713955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Gigabit</a:t>
            </a: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AutoShape 22"/>
          <p:cNvCxnSpPr>
            <a:cxnSpLocks noChangeShapeType="1"/>
          </p:cNvCxnSpPr>
          <p:nvPr/>
        </p:nvCxnSpPr>
        <p:spPr bwMode="auto">
          <a:xfrm>
            <a:off x="2268538" y="3352820"/>
            <a:ext cx="11112" cy="623887"/>
          </a:xfrm>
          <a:prstGeom prst="straightConnector1">
            <a:avLst/>
          </a:prstGeom>
          <a:noFill/>
          <a:ln w="34920">
            <a:solidFill>
              <a:srgbClr val="9CD2E8"/>
            </a:solidFill>
            <a:miter lim="800000"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286000" y="1538307"/>
            <a:ext cx="952500" cy="363538"/>
          </a:xfrm>
          <a:prstGeom prst="rect">
            <a:avLst/>
          </a:prstGeom>
          <a:solidFill>
            <a:srgbClr val="9CD2E8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Application</a:t>
            </a:r>
            <a:endParaRPr lang="en-US" altLang="ko-KR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2479675" y="4205307"/>
            <a:ext cx="927100" cy="1588"/>
          </a:xfrm>
          <a:prstGeom prst="line">
            <a:avLst/>
          </a:prstGeom>
          <a:noFill/>
          <a:ln w="34920">
            <a:solidFill>
              <a:srgbClr val="CECECE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2459038" y="4375170"/>
            <a:ext cx="969962" cy="1587"/>
          </a:xfrm>
          <a:prstGeom prst="line">
            <a:avLst/>
          </a:prstGeom>
          <a:noFill/>
          <a:ln w="28440">
            <a:solidFill>
              <a:srgbClr val="F8A55A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2438400" y="4419620"/>
            <a:ext cx="184150" cy="22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3561641" y="5195907"/>
            <a:ext cx="2217573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KREONET Backbone</a:t>
            </a:r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AutoShape 28"/>
          <p:cNvCxnSpPr>
            <a:cxnSpLocks noChangeShapeType="1"/>
            <a:stCxn id="37" idx="2"/>
          </p:cNvCxnSpPr>
          <p:nvPr/>
        </p:nvCxnSpPr>
        <p:spPr bwMode="auto">
          <a:xfrm>
            <a:off x="6381750" y="1901845"/>
            <a:ext cx="488950" cy="1119187"/>
          </a:xfrm>
          <a:prstGeom prst="straightConnector1">
            <a:avLst/>
          </a:prstGeom>
          <a:noFill/>
          <a:ln w="34920">
            <a:solidFill>
              <a:srgbClr val="9CD2E8"/>
            </a:solidFill>
            <a:miter lim="800000"/>
            <a:headEnd/>
            <a:tailEnd/>
          </a:ln>
          <a:effectLst/>
        </p:spPr>
      </p:cxnSp>
      <p:cxnSp>
        <p:nvCxnSpPr>
          <p:cNvPr id="30" name="AutoShape 29"/>
          <p:cNvCxnSpPr>
            <a:cxnSpLocks noChangeShapeType="1"/>
            <a:stCxn id="33" idx="2"/>
          </p:cNvCxnSpPr>
          <p:nvPr/>
        </p:nvCxnSpPr>
        <p:spPr bwMode="auto">
          <a:xfrm flipH="1">
            <a:off x="7102475" y="1901845"/>
            <a:ext cx="1565275" cy="2346325"/>
          </a:xfrm>
          <a:prstGeom prst="straightConnector1">
            <a:avLst/>
          </a:prstGeom>
          <a:noFill/>
          <a:ln w="34920">
            <a:solidFill>
              <a:srgbClr val="F8A55A"/>
            </a:solidFill>
            <a:miter lim="800000"/>
            <a:headEnd/>
            <a:tailEnd/>
          </a:ln>
          <a:effectLst/>
        </p:spPr>
      </p:cxnSp>
      <p:cxnSp>
        <p:nvCxnSpPr>
          <p:cNvPr id="31" name="AutoShape 30"/>
          <p:cNvCxnSpPr>
            <a:cxnSpLocks noChangeShapeType="1"/>
            <a:stCxn id="32" idx="2"/>
          </p:cNvCxnSpPr>
          <p:nvPr/>
        </p:nvCxnSpPr>
        <p:spPr bwMode="auto">
          <a:xfrm flipH="1">
            <a:off x="6977063" y="1901845"/>
            <a:ext cx="547687" cy="1173162"/>
          </a:xfrm>
          <a:prstGeom prst="straightConnector1">
            <a:avLst/>
          </a:prstGeom>
          <a:noFill/>
          <a:ln w="34920">
            <a:solidFill>
              <a:srgbClr val="CECECE"/>
            </a:solidFill>
            <a:miter lim="800000"/>
            <a:headEnd/>
            <a:tailEnd/>
          </a:ln>
          <a:effectLst/>
        </p:spPr>
      </p:cxn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7048500" y="1538307"/>
            <a:ext cx="952500" cy="363538"/>
          </a:xfrm>
          <a:prstGeom prst="rect">
            <a:avLst/>
          </a:prstGeom>
          <a:solidFill>
            <a:srgbClr val="CECECE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Application</a:t>
            </a:r>
            <a:endParaRPr lang="en-US" altLang="ko-KR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 flipH="1">
            <a:off x="8191500" y="1538307"/>
            <a:ext cx="952500" cy="363538"/>
          </a:xfrm>
          <a:prstGeom prst="rect">
            <a:avLst/>
          </a:prstGeom>
          <a:solidFill>
            <a:srgbClr val="F8A55A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Application</a:t>
            </a:r>
            <a:endParaRPr lang="en-US" altLang="ko-KR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 rot="18180000" flipH="1">
            <a:off x="6808846" y="3090863"/>
            <a:ext cx="1730259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R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SONET/SDH Channel</a:t>
            </a:r>
            <a:endParaRPr lang="en-US" altLang="ko-KR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 rot="17640000" flipH="1">
            <a:off x="6896311" y="2059911"/>
            <a:ext cx="713955" cy="279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Gigabit</a:t>
            </a: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AutoShape 35"/>
          <p:cNvCxnSpPr>
            <a:cxnSpLocks noChangeShapeType="1"/>
          </p:cNvCxnSpPr>
          <p:nvPr/>
        </p:nvCxnSpPr>
        <p:spPr bwMode="auto">
          <a:xfrm flipH="1">
            <a:off x="6865938" y="3352820"/>
            <a:ext cx="9525" cy="623887"/>
          </a:xfrm>
          <a:prstGeom prst="straightConnector1">
            <a:avLst/>
          </a:prstGeom>
          <a:noFill/>
          <a:ln w="34920">
            <a:solidFill>
              <a:srgbClr val="CECECE"/>
            </a:solidFill>
            <a:miter lim="800000"/>
            <a:headEnd/>
            <a:tailEnd/>
          </a:ln>
          <a:effectLst/>
        </p:spPr>
      </p:cxnSp>
      <p:sp>
        <p:nvSpPr>
          <p:cNvPr id="37" name="Rectangle 36"/>
          <p:cNvSpPr>
            <a:spLocks noChangeArrowheads="1"/>
          </p:cNvSpPr>
          <p:nvPr/>
        </p:nvSpPr>
        <p:spPr bwMode="auto">
          <a:xfrm flipH="1">
            <a:off x="5905500" y="1538307"/>
            <a:ext cx="952500" cy="363538"/>
          </a:xfrm>
          <a:prstGeom prst="rect">
            <a:avLst/>
          </a:prstGeom>
          <a:solidFill>
            <a:srgbClr val="9CD2E8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ko-K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Application</a:t>
            </a:r>
            <a:endParaRPr lang="en-US" altLang="ko-KR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 flipH="1">
            <a:off x="5754688" y="4205307"/>
            <a:ext cx="931862" cy="1588"/>
          </a:xfrm>
          <a:prstGeom prst="line">
            <a:avLst/>
          </a:prstGeom>
          <a:noFill/>
          <a:ln w="34920">
            <a:solidFill>
              <a:srgbClr val="CECECE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 flipH="1">
            <a:off x="5732463" y="4346595"/>
            <a:ext cx="976312" cy="1587"/>
          </a:xfrm>
          <a:prstGeom prst="line">
            <a:avLst/>
          </a:prstGeom>
          <a:noFill/>
          <a:ln w="28440">
            <a:solidFill>
              <a:srgbClr val="F8A55A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2071707"/>
            <a:ext cx="481012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8388" y="2071707"/>
            <a:ext cx="481012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7064608" y="5195907"/>
            <a:ext cx="1694993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KREONET User</a:t>
            </a:r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Line 42"/>
          <p:cNvSpPr>
            <a:spLocks noChangeShapeType="1"/>
          </p:cNvSpPr>
          <p:nvPr/>
        </p:nvSpPr>
        <p:spPr bwMode="auto">
          <a:xfrm>
            <a:off x="2209800" y="3290907"/>
            <a:ext cx="1588" cy="762000"/>
          </a:xfrm>
          <a:prstGeom prst="line">
            <a:avLst/>
          </a:prstGeom>
          <a:noFill/>
          <a:ln w="34920">
            <a:solidFill>
              <a:srgbClr val="CECECE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2438400" y="4138632"/>
            <a:ext cx="1066800" cy="1588"/>
          </a:xfrm>
          <a:prstGeom prst="line">
            <a:avLst/>
          </a:prstGeom>
          <a:noFill/>
          <a:ln w="34920">
            <a:solidFill>
              <a:srgbClr val="9CD2E8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 flipV="1">
            <a:off x="3562351" y="3429000"/>
            <a:ext cx="295270" cy="627082"/>
          </a:xfrm>
          <a:prstGeom prst="line">
            <a:avLst/>
          </a:prstGeom>
          <a:noFill/>
          <a:ln w="34920">
            <a:solidFill>
              <a:srgbClr val="9CD2E8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5407025" y="3519507"/>
            <a:ext cx="304800" cy="762000"/>
          </a:xfrm>
          <a:prstGeom prst="line">
            <a:avLst/>
          </a:prstGeom>
          <a:noFill/>
          <a:ln w="34920">
            <a:solidFill>
              <a:srgbClr val="9CD2E8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>
            <a:off x="5867400" y="4138632"/>
            <a:ext cx="762000" cy="1588"/>
          </a:xfrm>
          <a:prstGeom prst="line">
            <a:avLst/>
          </a:prstGeom>
          <a:noFill/>
          <a:ln w="34920">
            <a:solidFill>
              <a:srgbClr val="9CD2E8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 flipV="1">
            <a:off x="6819900" y="3287732"/>
            <a:ext cx="1588" cy="768350"/>
          </a:xfrm>
          <a:prstGeom prst="line">
            <a:avLst/>
          </a:prstGeom>
          <a:noFill/>
          <a:ln w="34920">
            <a:solidFill>
              <a:srgbClr val="9CD2E8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Picture 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4052907"/>
            <a:ext cx="393700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2" name="Picture 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976707"/>
            <a:ext cx="473075" cy="54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53" name="Group 72"/>
          <p:cNvGrpSpPr>
            <a:grpSpLocks/>
          </p:cNvGrpSpPr>
          <p:nvPr/>
        </p:nvGrpSpPr>
        <p:grpSpPr bwMode="auto">
          <a:xfrm>
            <a:off x="6477004" y="2986112"/>
            <a:ext cx="817563" cy="368301"/>
            <a:chOff x="4080" y="2208"/>
            <a:chExt cx="515" cy="232"/>
          </a:xfrm>
        </p:grpSpPr>
        <p:grpSp>
          <p:nvGrpSpPr>
            <p:cNvPr id="92" name="Group 73"/>
            <p:cNvGrpSpPr>
              <a:grpSpLocks/>
            </p:cNvGrpSpPr>
            <p:nvPr/>
          </p:nvGrpSpPr>
          <p:grpSpPr bwMode="auto">
            <a:xfrm>
              <a:off x="4080" y="2208"/>
              <a:ext cx="515" cy="232"/>
              <a:chOff x="4080" y="2208"/>
              <a:chExt cx="515" cy="232"/>
            </a:xfrm>
          </p:grpSpPr>
          <p:sp>
            <p:nvSpPr>
              <p:cNvPr id="112" name="Rectangle 74"/>
              <p:cNvSpPr>
                <a:spLocks noChangeArrowheads="1"/>
              </p:cNvSpPr>
              <p:nvPr/>
            </p:nvSpPr>
            <p:spPr bwMode="auto">
              <a:xfrm flipH="1">
                <a:off x="4202" y="2333"/>
                <a:ext cx="393" cy="107"/>
              </a:xfrm>
              <a:prstGeom prst="rect">
                <a:avLst/>
              </a:prstGeom>
              <a:solidFill>
                <a:srgbClr val="0096D5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GB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3" name="Rectangle 75"/>
              <p:cNvSpPr>
                <a:spLocks noChangeArrowheads="1"/>
              </p:cNvSpPr>
              <p:nvPr/>
            </p:nvSpPr>
            <p:spPr bwMode="auto">
              <a:xfrm flipH="1">
                <a:off x="4203" y="2334"/>
                <a:ext cx="391" cy="105"/>
              </a:xfrm>
              <a:prstGeom prst="rect">
                <a:avLst/>
              </a:prstGeom>
              <a:solidFill>
                <a:srgbClr val="0096D5"/>
              </a:solidFill>
              <a:ln w="4680">
                <a:solidFill>
                  <a:srgbClr val="AAE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GB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" name="Freeform 76"/>
              <p:cNvSpPr>
                <a:spLocks noChangeArrowheads="1"/>
              </p:cNvSpPr>
              <p:nvPr/>
            </p:nvSpPr>
            <p:spPr bwMode="auto">
              <a:xfrm flipH="1">
                <a:off x="4080" y="2208"/>
                <a:ext cx="122" cy="232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109" y="0"/>
                  </a:cxn>
                  <a:cxn ang="0">
                    <a:pos x="109" y="89"/>
                  </a:cxn>
                  <a:cxn ang="0">
                    <a:pos x="0" y="195"/>
                  </a:cxn>
                  <a:cxn ang="0">
                    <a:pos x="0" y="105"/>
                  </a:cxn>
                </a:cxnLst>
                <a:rect l="0" t="0" r="r" b="b"/>
                <a:pathLst>
                  <a:path w="109" h="195">
                    <a:moveTo>
                      <a:pt x="0" y="105"/>
                    </a:moveTo>
                    <a:lnTo>
                      <a:pt x="109" y="0"/>
                    </a:lnTo>
                    <a:lnTo>
                      <a:pt x="109" y="89"/>
                    </a:lnTo>
                    <a:lnTo>
                      <a:pt x="0" y="195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5A8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GB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" name="Freeform 77"/>
              <p:cNvSpPr>
                <a:spLocks noChangeArrowheads="1"/>
              </p:cNvSpPr>
              <p:nvPr/>
            </p:nvSpPr>
            <p:spPr bwMode="auto">
              <a:xfrm flipH="1">
                <a:off x="4080" y="2208"/>
                <a:ext cx="122" cy="232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109" y="0"/>
                  </a:cxn>
                  <a:cxn ang="0">
                    <a:pos x="109" y="89"/>
                  </a:cxn>
                  <a:cxn ang="0">
                    <a:pos x="0" y="195"/>
                  </a:cxn>
                  <a:cxn ang="0">
                    <a:pos x="0" y="105"/>
                  </a:cxn>
                </a:cxnLst>
                <a:rect l="0" t="0" r="r" b="b"/>
                <a:pathLst>
                  <a:path w="109" h="195">
                    <a:moveTo>
                      <a:pt x="0" y="105"/>
                    </a:moveTo>
                    <a:lnTo>
                      <a:pt x="109" y="0"/>
                    </a:lnTo>
                    <a:lnTo>
                      <a:pt x="109" y="89"/>
                    </a:lnTo>
                    <a:lnTo>
                      <a:pt x="0" y="195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5A80"/>
              </a:solidFill>
              <a:ln w="4680">
                <a:solidFill>
                  <a:srgbClr val="AAE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GB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" name="Freeform 78"/>
              <p:cNvSpPr>
                <a:spLocks noChangeArrowheads="1"/>
              </p:cNvSpPr>
              <p:nvPr/>
            </p:nvSpPr>
            <p:spPr bwMode="auto">
              <a:xfrm flipH="1">
                <a:off x="4080" y="2208"/>
                <a:ext cx="515" cy="125"/>
              </a:xfrm>
              <a:custGeom>
                <a:avLst/>
                <a:gdLst/>
                <a:ahLst/>
                <a:cxnLst>
                  <a:cxn ang="0">
                    <a:pos x="351" y="105"/>
                  </a:cxn>
                  <a:cxn ang="0">
                    <a:pos x="460" y="0"/>
                  </a:cxn>
                  <a:cxn ang="0">
                    <a:pos x="109" y="0"/>
                  </a:cxn>
                  <a:cxn ang="0">
                    <a:pos x="0" y="105"/>
                  </a:cxn>
                  <a:cxn ang="0">
                    <a:pos x="351" y="105"/>
                  </a:cxn>
                </a:cxnLst>
                <a:rect l="0" t="0" r="r" b="b"/>
                <a:pathLst>
                  <a:path w="460" h="105">
                    <a:moveTo>
                      <a:pt x="351" y="105"/>
                    </a:moveTo>
                    <a:lnTo>
                      <a:pt x="460" y="0"/>
                    </a:lnTo>
                    <a:lnTo>
                      <a:pt x="109" y="0"/>
                    </a:lnTo>
                    <a:lnTo>
                      <a:pt x="0" y="105"/>
                    </a:lnTo>
                    <a:lnTo>
                      <a:pt x="351" y="105"/>
                    </a:lnTo>
                    <a:close/>
                  </a:path>
                </a:pathLst>
              </a:custGeom>
              <a:solidFill>
                <a:srgbClr val="00B4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GB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7" name="Freeform 79"/>
              <p:cNvSpPr>
                <a:spLocks noChangeArrowheads="1"/>
              </p:cNvSpPr>
              <p:nvPr/>
            </p:nvSpPr>
            <p:spPr bwMode="auto">
              <a:xfrm flipH="1">
                <a:off x="4080" y="2208"/>
                <a:ext cx="515" cy="125"/>
              </a:xfrm>
              <a:custGeom>
                <a:avLst/>
                <a:gdLst/>
                <a:ahLst/>
                <a:cxnLst>
                  <a:cxn ang="0">
                    <a:pos x="351" y="105"/>
                  </a:cxn>
                  <a:cxn ang="0">
                    <a:pos x="460" y="0"/>
                  </a:cxn>
                  <a:cxn ang="0">
                    <a:pos x="109" y="0"/>
                  </a:cxn>
                  <a:cxn ang="0">
                    <a:pos x="0" y="105"/>
                  </a:cxn>
                  <a:cxn ang="0">
                    <a:pos x="351" y="105"/>
                  </a:cxn>
                </a:cxnLst>
                <a:rect l="0" t="0" r="r" b="b"/>
                <a:pathLst>
                  <a:path w="460" h="105">
                    <a:moveTo>
                      <a:pt x="351" y="105"/>
                    </a:moveTo>
                    <a:lnTo>
                      <a:pt x="460" y="0"/>
                    </a:lnTo>
                    <a:lnTo>
                      <a:pt x="109" y="0"/>
                    </a:lnTo>
                    <a:lnTo>
                      <a:pt x="0" y="105"/>
                    </a:lnTo>
                    <a:lnTo>
                      <a:pt x="351" y="105"/>
                    </a:lnTo>
                    <a:close/>
                  </a:path>
                </a:pathLst>
              </a:custGeom>
              <a:solidFill>
                <a:srgbClr val="00B4FF"/>
              </a:solidFill>
              <a:ln w="4680">
                <a:solidFill>
                  <a:srgbClr val="AAE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GB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3" name="Group 80"/>
            <p:cNvGrpSpPr>
              <a:grpSpLocks/>
            </p:cNvGrpSpPr>
            <p:nvPr/>
          </p:nvGrpSpPr>
          <p:grpSpPr bwMode="auto">
            <a:xfrm>
              <a:off x="4141" y="2211"/>
              <a:ext cx="398" cy="115"/>
              <a:chOff x="4141" y="2211"/>
              <a:chExt cx="398" cy="115"/>
            </a:xfrm>
          </p:grpSpPr>
          <p:grpSp>
            <p:nvGrpSpPr>
              <p:cNvPr id="94" name="Group 81"/>
              <p:cNvGrpSpPr>
                <a:grpSpLocks/>
              </p:cNvGrpSpPr>
              <p:nvPr/>
            </p:nvGrpSpPr>
            <p:grpSpPr bwMode="auto">
              <a:xfrm>
                <a:off x="4144" y="2211"/>
                <a:ext cx="395" cy="111"/>
                <a:chOff x="4144" y="2211"/>
                <a:chExt cx="395" cy="111"/>
              </a:xfrm>
            </p:grpSpPr>
            <p:sp>
              <p:nvSpPr>
                <p:cNvPr id="104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4195" y="2265"/>
                  <a:ext cx="168" cy="41"/>
                </a:xfrm>
                <a:custGeom>
                  <a:avLst/>
                  <a:gdLst/>
                  <a:ahLst/>
                  <a:cxnLst>
                    <a:cxn ang="0">
                      <a:pos x="12" y="6"/>
                    </a:cxn>
                    <a:cxn ang="0">
                      <a:pos x="0" y="19"/>
                    </a:cxn>
                    <a:cxn ang="0">
                      <a:pos x="89" y="19"/>
                    </a:cxn>
                    <a:cxn ang="0">
                      <a:pos x="76" y="35"/>
                    </a:cxn>
                    <a:cxn ang="0">
                      <a:pos x="150" y="16"/>
                    </a:cxn>
                    <a:cxn ang="0">
                      <a:pos x="111" y="0"/>
                    </a:cxn>
                    <a:cxn ang="0">
                      <a:pos x="102" y="6"/>
                    </a:cxn>
                    <a:cxn ang="0">
                      <a:pos x="12" y="6"/>
                    </a:cxn>
                  </a:cxnLst>
                  <a:rect l="0" t="0" r="r" b="b"/>
                  <a:pathLst>
                    <a:path w="150" h="35">
                      <a:moveTo>
                        <a:pt x="12" y="6"/>
                      </a:moveTo>
                      <a:lnTo>
                        <a:pt x="0" y="19"/>
                      </a:lnTo>
                      <a:lnTo>
                        <a:pt x="89" y="19"/>
                      </a:lnTo>
                      <a:lnTo>
                        <a:pt x="76" y="35"/>
                      </a:lnTo>
                      <a:lnTo>
                        <a:pt x="150" y="16"/>
                      </a:lnTo>
                      <a:lnTo>
                        <a:pt x="111" y="0"/>
                      </a:lnTo>
                      <a:lnTo>
                        <a:pt x="102" y="6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5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4195" y="2265"/>
                  <a:ext cx="168" cy="41"/>
                </a:xfrm>
                <a:custGeom>
                  <a:avLst/>
                  <a:gdLst/>
                  <a:ahLst/>
                  <a:cxnLst>
                    <a:cxn ang="0">
                      <a:pos x="12" y="6"/>
                    </a:cxn>
                    <a:cxn ang="0">
                      <a:pos x="0" y="19"/>
                    </a:cxn>
                    <a:cxn ang="0">
                      <a:pos x="89" y="19"/>
                    </a:cxn>
                    <a:cxn ang="0">
                      <a:pos x="76" y="35"/>
                    </a:cxn>
                    <a:cxn ang="0">
                      <a:pos x="150" y="16"/>
                    </a:cxn>
                    <a:cxn ang="0">
                      <a:pos x="111" y="0"/>
                    </a:cxn>
                    <a:cxn ang="0">
                      <a:pos x="102" y="6"/>
                    </a:cxn>
                    <a:cxn ang="0">
                      <a:pos x="12" y="6"/>
                    </a:cxn>
                  </a:cxnLst>
                  <a:rect l="0" t="0" r="r" b="b"/>
                  <a:pathLst>
                    <a:path w="150" h="35">
                      <a:moveTo>
                        <a:pt x="12" y="6"/>
                      </a:moveTo>
                      <a:lnTo>
                        <a:pt x="0" y="19"/>
                      </a:lnTo>
                      <a:lnTo>
                        <a:pt x="89" y="19"/>
                      </a:lnTo>
                      <a:lnTo>
                        <a:pt x="76" y="35"/>
                      </a:lnTo>
                      <a:lnTo>
                        <a:pt x="150" y="16"/>
                      </a:lnTo>
                      <a:lnTo>
                        <a:pt x="111" y="0"/>
                      </a:lnTo>
                      <a:lnTo>
                        <a:pt x="102" y="6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6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4144" y="2211"/>
                  <a:ext cx="168" cy="46"/>
                </a:xfrm>
                <a:custGeom>
                  <a:avLst/>
                  <a:gdLst/>
                  <a:ahLst/>
                  <a:cxnLst>
                    <a:cxn ang="0">
                      <a:pos x="13" y="10"/>
                    </a:cxn>
                    <a:cxn ang="0">
                      <a:pos x="0" y="23"/>
                    </a:cxn>
                    <a:cxn ang="0">
                      <a:pos x="90" y="23"/>
                    </a:cxn>
                    <a:cxn ang="0">
                      <a:pos x="74" y="39"/>
                    </a:cxn>
                    <a:cxn ang="0">
                      <a:pos x="150" y="16"/>
                    </a:cxn>
                    <a:cxn ang="0">
                      <a:pos x="109" y="0"/>
                    </a:cxn>
                    <a:cxn ang="0">
                      <a:pos x="102" y="10"/>
                    </a:cxn>
                    <a:cxn ang="0">
                      <a:pos x="13" y="10"/>
                    </a:cxn>
                  </a:cxnLst>
                  <a:rect l="0" t="0" r="r" b="b"/>
                  <a:pathLst>
                    <a:path w="150" h="39">
                      <a:moveTo>
                        <a:pt x="13" y="10"/>
                      </a:moveTo>
                      <a:lnTo>
                        <a:pt x="0" y="23"/>
                      </a:lnTo>
                      <a:lnTo>
                        <a:pt x="90" y="23"/>
                      </a:lnTo>
                      <a:lnTo>
                        <a:pt x="74" y="39"/>
                      </a:lnTo>
                      <a:lnTo>
                        <a:pt x="150" y="16"/>
                      </a:lnTo>
                      <a:lnTo>
                        <a:pt x="109" y="0"/>
                      </a:lnTo>
                      <a:lnTo>
                        <a:pt x="102" y="10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7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4144" y="2211"/>
                  <a:ext cx="168" cy="46"/>
                </a:xfrm>
                <a:custGeom>
                  <a:avLst/>
                  <a:gdLst/>
                  <a:ahLst/>
                  <a:cxnLst>
                    <a:cxn ang="0">
                      <a:pos x="13" y="10"/>
                    </a:cxn>
                    <a:cxn ang="0">
                      <a:pos x="0" y="23"/>
                    </a:cxn>
                    <a:cxn ang="0">
                      <a:pos x="90" y="23"/>
                    </a:cxn>
                    <a:cxn ang="0">
                      <a:pos x="74" y="39"/>
                    </a:cxn>
                    <a:cxn ang="0">
                      <a:pos x="150" y="16"/>
                    </a:cxn>
                    <a:cxn ang="0">
                      <a:pos x="109" y="0"/>
                    </a:cxn>
                    <a:cxn ang="0">
                      <a:pos x="102" y="10"/>
                    </a:cxn>
                    <a:cxn ang="0">
                      <a:pos x="13" y="10"/>
                    </a:cxn>
                  </a:cxnLst>
                  <a:rect l="0" t="0" r="r" b="b"/>
                  <a:pathLst>
                    <a:path w="150" h="39">
                      <a:moveTo>
                        <a:pt x="13" y="10"/>
                      </a:moveTo>
                      <a:lnTo>
                        <a:pt x="0" y="23"/>
                      </a:lnTo>
                      <a:lnTo>
                        <a:pt x="90" y="23"/>
                      </a:lnTo>
                      <a:lnTo>
                        <a:pt x="74" y="39"/>
                      </a:lnTo>
                      <a:lnTo>
                        <a:pt x="150" y="16"/>
                      </a:lnTo>
                      <a:lnTo>
                        <a:pt x="109" y="0"/>
                      </a:lnTo>
                      <a:lnTo>
                        <a:pt x="102" y="10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8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4371" y="2281"/>
                  <a:ext cx="168" cy="41"/>
                </a:xfrm>
                <a:custGeom>
                  <a:avLst/>
                  <a:gdLst/>
                  <a:ahLst/>
                  <a:cxnLst>
                    <a:cxn ang="0">
                      <a:pos x="137" y="28"/>
                    </a:cxn>
                    <a:cxn ang="0">
                      <a:pos x="150" y="16"/>
                    </a:cxn>
                    <a:cxn ang="0">
                      <a:pos x="58" y="16"/>
                    </a:cxn>
                    <a:cxn ang="0">
                      <a:pos x="74" y="0"/>
                    </a:cxn>
                    <a:cxn ang="0">
                      <a:pos x="0" y="19"/>
                    </a:cxn>
                    <a:cxn ang="0">
                      <a:pos x="38" y="35"/>
                    </a:cxn>
                    <a:cxn ang="0">
                      <a:pos x="45" y="28"/>
                    </a:cxn>
                    <a:cxn ang="0">
                      <a:pos x="137" y="28"/>
                    </a:cxn>
                  </a:cxnLst>
                  <a:rect l="0" t="0" r="r" b="b"/>
                  <a:pathLst>
                    <a:path w="150" h="35">
                      <a:moveTo>
                        <a:pt x="137" y="28"/>
                      </a:moveTo>
                      <a:lnTo>
                        <a:pt x="150" y="16"/>
                      </a:lnTo>
                      <a:lnTo>
                        <a:pt x="58" y="16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38" y="35"/>
                      </a:lnTo>
                      <a:lnTo>
                        <a:pt x="45" y="28"/>
                      </a:lnTo>
                      <a:lnTo>
                        <a:pt x="137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9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4371" y="2281"/>
                  <a:ext cx="168" cy="41"/>
                </a:xfrm>
                <a:custGeom>
                  <a:avLst/>
                  <a:gdLst/>
                  <a:ahLst/>
                  <a:cxnLst>
                    <a:cxn ang="0">
                      <a:pos x="137" y="28"/>
                    </a:cxn>
                    <a:cxn ang="0">
                      <a:pos x="150" y="16"/>
                    </a:cxn>
                    <a:cxn ang="0">
                      <a:pos x="58" y="16"/>
                    </a:cxn>
                    <a:cxn ang="0">
                      <a:pos x="74" y="0"/>
                    </a:cxn>
                    <a:cxn ang="0">
                      <a:pos x="0" y="19"/>
                    </a:cxn>
                    <a:cxn ang="0">
                      <a:pos x="38" y="35"/>
                    </a:cxn>
                    <a:cxn ang="0">
                      <a:pos x="45" y="28"/>
                    </a:cxn>
                    <a:cxn ang="0">
                      <a:pos x="137" y="28"/>
                    </a:cxn>
                  </a:cxnLst>
                  <a:rect l="0" t="0" r="r" b="b"/>
                  <a:pathLst>
                    <a:path w="150" h="35">
                      <a:moveTo>
                        <a:pt x="137" y="28"/>
                      </a:moveTo>
                      <a:lnTo>
                        <a:pt x="150" y="16"/>
                      </a:lnTo>
                      <a:lnTo>
                        <a:pt x="58" y="16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38" y="35"/>
                      </a:lnTo>
                      <a:lnTo>
                        <a:pt x="45" y="28"/>
                      </a:lnTo>
                      <a:lnTo>
                        <a:pt x="137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0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4322" y="2227"/>
                  <a:ext cx="168" cy="45"/>
                </a:xfrm>
                <a:custGeom>
                  <a:avLst/>
                  <a:gdLst/>
                  <a:ahLst/>
                  <a:cxnLst>
                    <a:cxn ang="0">
                      <a:pos x="137" y="29"/>
                    </a:cxn>
                    <a:cxn ang="0">
                      <a:pos x="150" y="16"/>
                    </a:cxn>
                    <a:cxn ang="0">
                      <a:pos x="60" y="16"/>
                    </a:cxn>
                    <a:cxn ang="0">
                      <a:pos x="76" y="0"/>
                    </a:cxn>
                    <a:cxn ang="0">
                      <a:pos x="0" y="22"/>
                    </a:cxn>
                    <a:cxn ang="0">
                      <a:pos x="41" y="38"/>
                    </a:cxn>
                    <a:cxn ang="0">
                      <a:pos x="47" y="29"/>
                    </a:cxn>
                    <a:cxn ang="0">
                      <a:pos x="137" y="29"/>
                    </a:cxn>
                  </a:cxnLst>
                  <a:rect l="0" t="0" r="r" b="b"/>
                  <a:pathLst>
                    <a:path w="150" h="38">
                      <a:moveTo>
                        <a:pt x="137" y="29"/>
                      </a:moveTo>
                      <a:lnTo>
                        <a:pt x="150" y="16"/>
                      </a:lnTo>
                      <a:lnTo>
                        <a:pt x="60" y="16"/>
                      </a:lnTo>
                      <a:lnTo>
                        <a:pt x="76" y="0"/>
                      </a:lnTo>
                      <a:lnTo>
                        <a:pt x="0" y="22"/>
                      </a:lnTo>
                      <a:lnTo>
                        <a:pt x="41" y="38"/>
                      </a:lnTo>
                      <a:lnTo>
                        <a:pt x="47" y="29"/>
                      </a:lnTo>
                      <a:lnTo>
                        <a:pt x="137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1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4322" y="2227"/>
                  <a:ext cx="168" cy="45"/>
                </a:xfrm>
                <a:custGeom>
                  <a:avLst/>
                  <a:gdLst/>
                  <a:ahLst/>
                  <a:cxnLst>
                    <a:cxn ang="0">
                      <a:pos x="137" y="29"/>
                    </a:cxn>
                    <a:cxn ang="0">
                      <a:pos x="150" y="16"/>
                    </a:cxn>
                    <a:cxn ang="0">
                      <a:pos x="60" y="16"/>
                    </a:cxn>
                    <a:cxn ang="0">
                      <a:pos x="76" y="0"/>
                    </a:cxn>
                    <a:cxn ang="0">
                      <a:pos x="0" y="22"/>
                    </a:cxn>
                    <a:cxn ang="0">
                      <a:pos x="41" y="38"/>
                    </a:cxn>
                    <a:cxn ang="0">
                      <a:pos x="47" y="29"/>
                    </a:cxn>
                    <a:cxn ang="0">
                      <a:pos x="137" y="29"/>
                    </a:cxn>
                  </a:cxnLst>
                  <a:rect l="0" t="0" r="r" b="b"/>
                  <a:pathLst>
                    <a:path w="150" h="38">
                      <a:moveTo>
                        <a:pt x="137" y="29"/>
                      </a:moveTo>
                      <a:lnTo>
                        <a:pt x="150" y="16"/>
                      </a:lnTo>
                      <a:lnTo>
                        <a:pt x="60" y="16"/>
                      </a:lnTo>
                      <a:lnTo>
                        <a:pt x="76" y="0"/>
                      </a:lnTo>
                      <a:lnTo>
                        <a:pt x="0" y="22"/>
                      </a:lnTo>
                      <a:lnTo>
                        <a:pt x="41" y="38"/>
                      </a:lnTo>
                      <a:lnTo>
                        <a:pt x="47" y="29"/>
                      </a:lnTo>
                      <a:lnTo>
                        <a:pt x="137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95" name="Group 90"/>
              <p:cNvGrpSpPr>
                <a:grpSpLocks/>
              </p:cNvGrpSpPr>
              <p:nvPr/>
            </p:nvGrpSpPr>
            <p:grpSpPr bwMode="auto">
              <a:xfrm>
                <a:off x="4141" y="2215"/>
                <a:ext cx="393" cy="111"/>
                <a:chOff x="4141" y="2215"/>
                <a:chExt cx="393" cy="111"/>
              </a:xfrm>
            </p:grpSpPr>
            <p:sp>
              <p:nvSpPr>
                <p:cNvPr id="96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4191" y="2269"/>
                  <a:ext cx="168" cy="41"/>
                </a:xfrm>
                <a:custGeom>
                  <a:avLst/>
                  <a:gdLst/>
                  <a:ahLst/>
                  <a:cxnLst>
                    <a:cxn ang="0">
                      <a:pos x="13" y="6"/>
                    </a:cxn>
                    <a:cxn ang="0">
                      <a:pos x="0" y="19"/>
                    </a:cxn>
                    <a:cxn ang="0">
                      <a:pos x="89" y="19"/>
                    </a:cxn>
                    <a:cxn ang="0">
                      <a:pos x="76" y="35"/>
                    </a:cxn>
                    <a:cxn ang="0">
                      <a:pos x="150" y="16"/>
                    </a:cxn>
                    <a:cxn ang="0">
                      <a:pos x="112" y="0"/>
                    </a:cxn>
                    <a:cxn ang="0">
                      <a:pos x="102" y="6"/>
                    </a:cxn>
                    <a:cxn ang="0">
                      <a:pos x="13" y="6"/>
                    </a:cxn>
                  </a:cxnLst>
                  <a:rect l="0" t="0" r="r" b="b"/>
                  <a:pathLst>
                    <a:path w="150" h="35">
                      <a:moveTo>
                        <a:pt x="13" y="6"/>
                      </a:moveTo>
                      <a:lnTo>
                        <a:pt x="0" y="19"/>
                      </a:lnTo>
                      <a:lnTo>
                        <a:pt x="89" y="19"/>
                      </a:lnTo>
                      <a:lnTo>
                        <a:pt x="76" y="35"/>
                      </a:lnTo>
                      <a:lnTo>
                        <a:pt x="150" y="16"/>
                      </a:lnTo>
                      <a:lnTo>
                        <a:pt x="112" y="0"/>
                      </a:lnTo>
                      <a:lnTo>
                        <a:pt x="102" y="6"/>
                      </a:lnTo>
                      <a:lnTo>
                        <a:pt x="13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7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4191" y="2269"/>
                  <a:ext cx="168" cy="41"/>
                </a:xfrm>
                <a:custGeom>
                  <a:avLst/>
                  <a:gdLst/>
                  <a:ahLst/>
                  <a:cxnLst>
                    <a:cxn ang="0">
                      <a:pos x="13" y="6"/>
                    </a:cxn>
                    <a:cxn ang="0">
                      <a:pos x="0" y="19"/>
                    </a:cxn>
                    <a:cxn ang="0">
                      <a:pos x="89" y="19"/>
                    </a:cxn>
                    <a:cxn ang="0">
                      <a:pos x="76" y="35"/>
                    </a:cxn>
                    <a:cxn ang="0">
                      <a:pos x="150" y="16"/>
                    </a:cxn>
                    <a:cxn ang="0">
                      <a:pos x="112" y="0"/>
                    </a:cxn>
                    <a:cxn ang="0">
                      <a:pos x="102" y="6"/>
                    </a:cxn>
                    <a:cxn ang="0">
                      <a:pos x="13" y="6"/>
                    </a:cxn>
                  </a:cxnLst>
                  <a:rect l="0" t="0" r="r" b="b"/>
                  <a:pathLst>
                    <a:path w="150" h="35">
                      <a:moveTo>
                        <a:pt x="13" y="6"/>
                      </a:moveTo>
                      <a:lnTo>
                        <a:pt x="0" y="19"/>
                      </a:lnTo>
                      <a:lnTo>
                        <a:pt x="89" y="19"/>
                      </a:lnTo>
                      <a:lnTo>
                        <a:pt x="76" y="35"/>
                      </a:lnTo>
                      <a:lnTo>
                        <a:pt x="150" y="16"/>
                      </a:lnTo>
                      <a:lnTo>
                        <a:pt x="112" y="0"/>
                      </a:lnTo>
                      <a:lnTo>
                        <a:pt x="102" y="6"/>
                      </a:lnTo>
                      <a:lnTo>
                        <a:pt x="13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8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4141" y="2215"/>
                  <a:ext cx="169" cy="46"/>
                </a:xfrm>
                <a:custGeom>
                  <a:avLst/>
                  <a:gdLst/>
                  <a:ahLst/>
                  <a:cxnLst>
                    <a:cxn ang="0">
                      <a:pos x="13" y="10"/>
                    </a:cxn>
                    <a:cxn ang="0">
                      <a:pos x="0" y="23"/>
                    </a:cxn>
                    <a:cxn ang="0">
                      <a:pos x="90" y="23"/>
                    </a:cxn>
                    <a:cxn ang="0">
                      <a:pos x="74" y="39"/>
                    </a:cxn>
                    <a:cxn ang="0">
                      <a:pos x="151" y="16"/>
                    </a:cxn>
                    <a:cxn ang="0">
                      <a:pos x="109" y="0"/>
                    </a:cxn>
                    <a:cxn ang="0">
                      <a:pos x="103" y="10"/>
                    </a:cxn>
                    <a:cxn ang="0">
                      <a:pos x="13" y="10"/>
                    </a:cxn>
                  </a:cxnLst>
                  <a:rect l="0" t="0" r="r" b="b"/>
                  <a:pathLst>
                    <a:path w="151" h="39">
                      <a:moveTo>
                        <a:pt x="13" y="10"/>
                      </a:moveTo>
                      <a:lnTo>
                        <a:pt x="0" y="23"/>
                      </a:lnTo>
                      <a:lnTo>
                        <a:pt x="90" y="23"/>
                      </a:lnTo>
                      <a:lnTo>
                        <a:pt x="74" y="39"/>
                      </a:lnTo>
                      <a:lnTo>
                        <a:pt x="151" y="16"/>
                      </a:lnTo>
                      <a:lnTo>
                        <a:pt x="109" y="0"/>
                      </a:lnTo>
                      <a:lnTo>
                        <a:pt x="103" y="10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9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4141" y="2215"/>
                  <a:ext cx="169" cy="46"/>
                </a:xfrm>
                <a:custGeom>
                  <a:avLst/>
                  <a:gdLst/>
                  <a:ahLst/>
                  <a:cxnLst>
                    <a:cxn ang="0">
                      <a:pos x="13" y="10"/>
                    </a:cxn>
                    <a:cxn ang="0">
                      <a:pos x="0" y="23"/>
                    </a:cxn>
                    <a:cxn ang="0">
                      <a:pos x="90" y="23"/>
                    </a:cxn>
                    <a:cxn ang="0">
                      <a:pos x="74" y="39"/>
                    </a:cxn>
                    <a:cxn ang="0">
                      <a:pos x="151" y="16"/>
                    </a:cxn>
                    <a:cxn ang="0">
                      <a:pos x="109" y="0"/>
                    </a:cxn>
                    <a:cxn ang="0">
                      <a:pos x="103" y="10"/>
                    </a:cxn>
                    <a:cxn ang="0">
                      <a:pos x="13" y="10"/>
                    </a:cxn>
                  </a:cxnLst>
                  <a:rect l="0" t="0" r="r" b="b"/>
                  <a:pathLst>
                    <a:path w="151" h="39">
                      <a:moveTo>
                        <a:pt x="13" y="10"/>
                      </a:moveTo>
                      <a:lnTo>
                        <a:pt x="0" y="23"/>
                      </a:lnTo>
                      <a:lnTo>
                        <a:pt x="90" y="23"/>
                      </a:lnTo>
                      <a:lnTo>
                        <a:pt x="74" y="39"/>
                      </a:lnTo>
                      <a:lnTo>
                        <a:pt x="151" y="16"/>
                      </a:lnTo>
                      <a:lnTo>
                        <a:pt x="109" y="0"/>
                      </a:lnTo>
                      <a:lnTo>
                        <a:pt x="103" y="10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0" name="Freeform 95"/>
                <p:cNvSpPr>
                  <a:spLocks noChangeArrowheads="1"/>
                </p:cNvSpPr>
                <p:nvPr/>
              </p:nvSpPr>
              <p:spPr bwMode="auto">
                <a:xfrm flipH="1">
                  <a:off x="4366" y="2284"/>
                  <a:ext cx="168" cy="42"/>
                </a:xfrm>
                <a:custGeom>
                  <a:avLst/>
                  <a:gdLst/>
                  <a:ahLst/>
                  <a:cxnLst>
                    <a:cxn ang="0">
                      <a:pos x="138" y="29"/>
                    </a:cxn>
                    <a:cxn ang="0">
                      <a:pos x="150" y="16"/>
                    </a:cxn>
                    <a:cxn ang="0">
                      <a:pos x="58" y="16"/>
                    </a:cxn>
                    <a:cxn ang="0">
                      <a:pos x="74" y="0"/>
                    </a:cxn>
                    <a:cxn ang="0">
                      <a:pos x="0" y="19"/>
                    </a:cxn>
                    <a:cxn ang="0">
                      <a:pos x="39" y="35"/>
                    </a:cxn>
                    <a:cxn ang="0">
                      <a:pos x="45" y="29"/>
                    </a:cxn>
                    <a:cxn ang="0">
                      <a:pos x="138" y="29"/>
                    </a:cxn>
                  </a:cxnLst>
                  <a:rect l="0" t="0" r="r" b="b"/>
                  <a:pathLst>
                    <a:path w="150" h="35">
                      <a:moveTo>
                        <a:pt x="138" y="29"/>
                      </a:moveTo>
                      <a:lnTo>
                        <a:pt x="150" y="16"/>
                      </a:lnTo>
                      <a:lnTo>
                        <a:pt x="58" y="16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39" y="35"/>
                      </a:lnTo>
                      <a:lnTo>
                        <a:pt x="45" y="29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1" name="Freeform 96"/>
                <p:cNvSpPr>
                  <a:spLocks noChangeArrowheads="1"/>
                </p:cNvSpPr>
                <p:nvPr/>
              </p:nvSpPr>
              <p:spPr bwMode="auto">
                <a:xfrm flipH="1">
                  <a:off x="4366" y="2284"/>
                  <a:ext cx="168" cy="42"/>
                </a:xfrm>
                <a:custGeom>
                  <a:avLst/>
                  <a:gdLst/>
                  <a:ahLst/>
                  <a:cxnLst>
                    <a:cxn ang="0">
                      <a:pos x="138" y="29"/>
                    </a:cxn>
                    <a:cxn ang="0">
                      <a:pos x="150" y="16"/>
                    </a:cxn>
                    <a:cxn ang="0">
                      <a:pos x="58" y="16"/>
                    </a:cxn>
                    <a:cxn ang="0">
                      <a:pos x="74" y="0"/>
                    </a:cxn>
                    <a:cxn ang="0">
                      <a:pos x="0" y="19"/>
                    </a:cxn>
                    <a:cxn ang="0">
                      <a:pos x="39" y="35"/>
                    </a:cxn>
                    <a:cxn ang="0">
                      <a:pos x="45" y="29"/>
                    </a:cxn>
                    <a:cxn ang="0">
                      <a:pos x="138" y="29"/>
                    </a:cxn>
                  </a:cxnLst>
                  <a:rect l="0" t="0" r="r" b="b"/>
                  <a:pathLst>
                    <a:path w="150" h="35">
                      <a:moveTo>
                        <a:pt x="138" y="29"/>
                      </a:moveTo>
                      <a:lnTo>
                        <a:pt x="150" y="16"/>
                      </a:lnTo>
                      <a:lnTo>
                        <a:pt x="58" y="16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39" y="35"/>
                      </a:lnTo>
                      <a:lnTo>
                        <a:pt x="45" y="29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" name="Freeform 97"/>
                <p:cNvSpPr>
                  <a:spLocks noChangeArrowheads="1"/>
                </p:cNvSpPr>
                <p:nvPr/>
              </p:nvSpPr>
              <p:spPr bwMode="auto">
                <a:xfrm flipH="1">
                  <a:off x="4320" y="2231"/>
                  <a:ext cx="168" cy="45"/>
                </a:xfrm>
                <a:custGeom>
                  <a:avLst/>
                  <a:gdLst/>
                  <a:ahLst/>
                  <a:cxnLst>
                    <a:cxn ang="0">
                      <a:pos x="137" y="29"/>
                    </a:cxn>
                    <a:cxn ang="0">
                      <a:pos x="150" y="16"/>
                    </a:cxn>
                    <a:cxn ang="0">
                      <a:pos x="60" y="16"/>
                    </a:cxn>
                    <a:cxn ang="0">
                      <a:pos x="76" y="0"/>
                    </a:cxn>
                    <a:cxn ang="0">
                      <a:pos x="0" y="23"/>
                    </a:cxn>
                    <a:cxn ang="0">
                      <a:pos x="41" y="38"/>
                    </a:cxn>
                    <a:cxn ang="0">
                      <a:pos x="48" y="29"/>
                    </a:cxn>
                    <a:cxn ang="0">
                      <a:pos x="137" y="29"/>
                    </a:cxn>
                  </a:cxnLst>
                  <a:rect l="0" t="0" r="r" b="b"/>
                  <a:pathLst>
                    <a:path w="150" h="38">
                      <a:moveTo>
                        <a:pt x="137" y="29"/>
                      </a:moveTo>
                      <a:lnTo>
                        <a:pt x="150" y="16"/>
                      </a:lnTo>
                      <a:lnTo>
                        <a:pt x="60" y="16"/>
                      </a:lnTo>
                      <a:lnTo>
                        <a:pt x="76" y="0"/>
                      </a:lnTo>
                      <a:lnTo>
                        <a:pt x="0" y="23"/>
                      </a:lnTo>
                      <a:lnTo>
                        <a:pt x="41" y="38"/>
                      </a:lnTo>
                      <a:lnTo>
                        <a:pt x="48" y="29"/>
                      </a:lnTo>
                      <a:lnTo>
                        <a:pt x="137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" name="Freeform 98"/>
                <p:cNvSpPr>
                  <a:spLocks noChangeArrowheads="1"/>
                </p:cNvSpPr>
                <p:nvPr/>
              </p:nvSpPr>
              <p:spPr bwMode="auto">
                <a:xfrm flipH="1">
                  <a:off x="4320" y="2231"/>
                  <a:ext cx="168" cy="45"/>
                </a:xfrm>
                <a:custGeom>
                  <a:avLst/>
                  <a:gdLst/>
                  <a:ahLst/>
                  <a:cxnLst>
                    <a:cxn ang="0">
                      <a:pos x="137" y="29"/>
                    </a:cxn>
                    <a:cxn ang="0">
                      <a:pos x="150" y="16"/>
                    </a:cxn>
                    <a:cxn ang="0">
                      <a:pos x="60" y="16"/>
                    </a:cxn>
                    <a:cxn ang="0">
                      <a:pos x="76" y="0"/>
                    </a:cxn>
                    <a:cxn ang="0">
                      <a:pos x="0" y="23"/>
                    </a:cxn>
                    <a:cxn ang="0">
                      <a:pos x="41" y="38"/>
                    </a:cxn>
                    <a:cxn ang="0">
                      <a:pos x="48" y="29"/>
                    </a:cxn>
                    <a:cxn ang="0">
                      <a:pos x="137" y="29"/>
                    </a:cxn>
                  </a:cxnLst>
                  <a:rect l="0" t="0" r="r" b="b"/>
                  <a:pathLst>
                    <a:path w="150" h="38">
                      <a:moveTo>
                        <a:pt x="137" y="29"/>
                      </a:moveTo>
                      <a:lnTo>
                        <a:pt x="150" y="16"/>
                      </a:lnTo>
                      <a:lnTo>
                        <a:pt x="60" y="16"/>
                      </a:lnTo>
                      <a:lnTo>
                        <a:pt x="76" y="0"/>
                      </a:lnTo>
                      <a:lnTo>
                        <a:pt x="0" y="23"/>
                      </a:lnTo>
                      <a:lnTo>
                        <a:pt x="41" y="38"/>
                      </a:lnTo>
                      <a:lnTo>
                        <a:pt x="48" y="29"/>
                      </a:lnTo>
                      <a:lnTo>
                        <a:pt x="137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54" name="Group 99"/>
          <p:cNvGrpSpPr>
            <a:grpSpLocks/>
          </p:cNvGrpSpPr>
          <p:nvPr/>
        </p:nvGrpSpPr>
        <p:grpSpPr bwMode="auto">
          <a:xfrm>
            <a:off x="1762126" y="2986112"/>
            <a:ext cx="817563" cy="368301"/>
            <a:chOff x="1110" y="2208"/>
            <a:chExt cx="515" cy="232"/>
          </a:xfrm>
        </p:grpSpPr>
        <p:grpSp>
          <p:nvGrpSpPr>
            <p:cNvPr id="66" name="Group 100"/>
            <p:cNvGrpSpPr>
              <a:grpSpLocks/>
            </p:cNvGrpSpPr>
            <p:nvPr/>
          </p:nvGrpSpPr>
          <p:grpSpPr bwMode="auto">
            <a:xfrm>
              <a:off x="1110" y="2208"/>
              <a:ext cx="515" cy="232"/>
              <a:chOff x="1110" y="2208"/>
              <a:chExt cx="515" cy="232"/>
            </a:xfrm>
          </p:grpSpPr>
          <p:sp>
            <p:nvSpPr>
              <p:cNvPr id="86" name="Rectangle 101"/>
              <p:cNvSpPr>
                <a:spLocks noChangeArrowheads="1"/>
              </p:cNvSpPr>
              <p:nvPr/>
            </p:nvSpPr>
            <p:spPr bwMode="auto">
              <a:xfrm flipH="1">
                <a:off x="1232" y="2333"/>
                <a:ext cx="393" cy="107"/>
              </a:xfrm>
              <a:prstGeom prst="rect">
                <a:avLst/>
              </a:prstGeom>
              <a:solidFill>
                <a:srgbClr val="0096D5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GB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" name="Rectangle 102"/>
              <p:cNvSpPr>
                <a:spLocks noChangeArrowheads="1"/>
              </p:cNvSpPr>
              <p:nvPr/>
            </p:nvSpPr>
            <p:spPr bwMode="auto">
              <a:xfrm flipH="1">
                <a:off x="1233" y="2334"/>
                <a:ext cx="391" cy="105"/>
              </a:xfrm>
              <a:prstGeom prst="rect">
                <a:avLst/>
              </a:prstGeom>
              <a:solidFill>
                <a:srgbClr val="0096D5"/>
              </a:solidFill>
              <a:ln w="4680">
                <a:solidFill>
                  <a:srgbClr val="AAE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GB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" name="Freeform 103"/>
              <p:cNvSpPr>
                <a:spLocks noChangeArrowheads="1"/>
              </p:cNvSpPr>
              <p:nvPr/>
            </p:nvSpPr>
            <p:spPr bwMode="auto">
              <a:xfrm flipH="1">
                <a:off x="1110" y="2208"/>
                <a:ext cx="122" cy="232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109" y="0"/>
                  </a:cxn>
                  <a:cxn ang="0">
                    <a:pos x="109" y="89"/>
                  </a:cxn>
                  <a:cxn ang="0">
                    <a:pos x="0" y="195"/>
                  </a:cxn>
                  <a:cxn ang="0">
                    <a:pos x="0" y="105"/>
                  </a:cxn>
                </a:cxnLst>
                <a:rect l="0" t="0" r="r" b="b"/>
                <a:pathLst>
                  <a:path w="109" h="195">
                    <a:moveTo>
                      <a:pt x="0" y="105"/>
                    </a:moveTo>
                    <a:lnTo>
                      <a:pt x="109" y="0"/>
                    </a:lnTo>
                    <a:lnTo>
                      <a:pt x="109" y="89"/>
                    </a:lnTo>
                    <a:lnTo>
                      <a:pt x="0" y="195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5A8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GB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" name="Freeform 104"/>
              <p:cNvSpPr>
                <a:spLocks noChangeArrowheads="1"/>
              </p:cNvSpPr>
              <p:nvPr/>
            </p:nvSpPr>
            <p:spPr bwMode="auto">
              <a:xfrm flipH="1">
                <a:off x="1110" y="2208"/>
                <a:ext cx="122" cy="232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109" y="0"/>
                  </a:cxn>
                  <a:cxn ang="0">
                    <a:pos x="109" y="89"/>
                  </a:cxn>
                  <a:cxn ang="0">
                    <a:pos x="0" y="195"/>
                  </a:cxn>
                  <a:cxn ang="0">
                    <a:pos x="0" y="105"/>
                  </a:cxn>
                </a:cxnLst>
                <a:rect l="0" t="0" r="r" b="b"/>
                <a:pathLst>
                  <a:path w="109" h="195">
                    <a:moveTo>
                      <a:pt x="0" y="105"/>
                    </a:moveTo>
                    <a:lnTo>
                      <a:pt x="109" y="0"/>
                    </a:lnTo>
                    <a:lnTo>
                      <a:pt x="109" y="89"/>
                    </a:lnTo>
                    <a:lnTo>
                      <a:pt x="0" y="195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5A80"/>
              </a:solidFill>
              <a:ln w="4680">
                <a:solidFill>
                  <a:srgbClr val="AAE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GB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Freeform 105"/>
              <p:cNvSpPr>
                <a:spLocks noChangeArrowheads="1"/>
              </p:cNvSpPr>
              <p:nvPr/>
            </p:nvSpPr>
            <p:spPr bwMode="auto">
              <a:xfrm flipH="1">
                <a:off x="1110" y="2208"/>
                <a:ext cx="515" cy="125"/>
              </a:xfrm>
              <a:custGeom>
                <a:avLst/>
                <a:gdLst/>
                <a:ahLst/>
                <a:cxnLst>
                  <a:cxn ang="0">
                    <a:pos x="351" y="105"/>
                  </a:cxn>
                  <a:cxn ang="0">
                    <a:pos x="460" y="0"/>
                  </a:cxn>
                  <a:cxn ang="0">
                    <a:pos x="109" y="0"/>
                  </a:cxn>
                  <a:cxn ang="0">
                    <a:pos x="0" y="105"/>
                  </a:cxn>
                  <a:cxn ang="0">
                    <a:pos x="351" y="105"/>
                  </a:cxn>
                </a:cxnLst>
                <a:rect l="0" t="0" r="r" b="b"/>
                <a:pathLst>
                  <a:path w="460" h="105">
                    <a:moveTo>
                      <a:pt x="351" y="105"/>
                    </a:moveTo>
                    <a:lnTo>
                      <a:pt x="460" y="0"/>
                    </a:lnTo>
                    <a:lnTo>
                      <a:pt x="109" y="0"/>
                    </a:lnTo>
                    <a:lnTo>
                      <a:pt x="0" y="105"/>
                    </a:lnTo>
                    <a:lnTo>
                      <a:pt x="351" y="105"/>
                    </a:lnTo>
                    <a:close/>
                  </a:path>
                </a:pathLst>
              </a:custGeom>
              <a:solidFill>
                <a:srgbClr val="00B4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GB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Freeform 106"/>
              <p:cNvSpPr>
                <a:spLocks noChangeArrowheads="1"/>
              </p:cNvSpPr>
              <p:nvPr/>
            </p:nvSpPr>
            <p:spPr bwMode="auto">
              <a:xfrm flipH="1">
                <a:off x="1110" y="2208"/>
                <a:ext cx="515" cy="125"/>
              </a:xfrm>
              <a:custGeom>
                <a:avLst/>
                <a:gdLst/>
                <a:ahLst/>
                <a:cxnLst>
                  <a:cxn ang="0">
                    <a:pos x="351" y="105"/>
                  </a:cxn>
                  <a:cxn ang="0">
                    <a:pos x="460" y="0"/>
                  </a:cxn>
                  <a:cxn ang="0">
                    <a:pos x="109" y="0"/>
                  </a:cxn>
                  <a:cxn ang="0">
                    <a:pos x="0" y="105"/>
                  </a:cxn>
                  <a:cxn ang="0">
                    <a:pos x="351" y="105"/>
                  </a:cxn>
                </a:cxnLst>
                <a:rect l="0" t="0" r="r" b="b"/>
                <a:pathLst>
                  <a:path w="460" h="105">
                    <a:moveTo>
                      <a:pt x="351" y="105"/>
                    </a:moveTo>
                    <a:lnTo>
                      <a:pt x="460" y="0"/>
                    </a:lnTo>
                    <a:lnTo>
                      <a:pt x="109" y="0"/>
                    </a:lnTo>
                    <a:lnTo>
                      <a:pt x="0" y="105"/>
                    </a:lnTo>
                    <a:lnTo>
                      <a:pt x="351" y="105"/>
                    </a:lnTo>
                    <a:close/>
                  </a:path>
                </a:pathLst>
              </a:custGeom>
              <a:solidFill>
                <a:srgbClr val="00B4FF"/>
              </a:solidFill>
              <a:ln w="4680">
                <a:solidFill>
                  <a:srgbClr val="AAE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en-GB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400" kern="1200">
                    <a:solidFill>
                      <a:schemeClr val="bg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7" name="Group 107"/>
            <p:cNvGrpSpPr>
              <a:grpSpLocks/>
            </p:cNvGrpSpPr>
            <p:nvPr/>
          </p:nvGrpSpPr>
          <p:grpSpPr bwMode="auto">
            <a:xfrm>
              <a:off x="1171" y="2211"/>
              <a:ext cx="398" cy="115"/>
              <a:chOff x="1171" y="2211"/>
              <a:chExt cx="398" cy="115"/>
            </a:xfrm>
          </p:grpSpPr>
          <p:grpSp>
            <p:nvGrpSpPr>
              <p:cNvPr id="68" name="Group 108"/>
              <p:cNvGrpSpPr>
                <a:grpSpLocks/>
              </p:cNvGrpSpPr>
              <p:nvPr/>
            </p:nvGrpSpPr>
            <p:grpSpPr bwMode="auto">
              <a:xfrm>
                <a:off x="1174" y="2211"/>
                <a:ext cx="395" cy="111"/>
                <a:chOff x="1174" y="2211"/>
                <a:chExt cx="395" cy="111"/>
              </a:xfrm>
            </p:grpSpPr>
            <p:sp>
              <p:nvSpPr>
                <p:cNvPr id="78" name="Freeform 109"/>
                <p:cNvSpPr>
                  <a:spLocks noChangeArrowheads="1"/>
                </p:cNvSpPr>
                <p:nvPr/>
              </p:nvSpPr>
              <p:spPr bwMode="auto">
                <a:xfrm flipH="1">
                  <a:off x="1225" y="2265"/>
                  <a:ext cx="168" cy="41"/>
                </a:xfrm>
                <a:custGeom>
                  <a:avLst/>
                  <a:gdLst/>
                  <a:ahLst/>
                  <a:cxnLst>
                    <a:cxn ang="0">
                      <a:pos x="12" y="6"/>
                    </a:cxn>
                    <a:cxn ang="0">
                      <a:pos x="0" y="19"/>
                    </a:cxn>
                    <a:cxn ang="0">
                      <a:pos x="89" y="19"/>
                    </a:cxn>
                    <a:cxn ang="0">
                      <a:pos x="76" y="35"/>
                    </a:cxn>
                    <a:cxn ang="0">
                      <a:pos x="150" y="16"/>
                    </a:cxn>
                    <a:cxn ang="0">
                      <a:pos x="111" y="0"/>
                    </a:cxn>
                    <a:cxn ang="0">
                      <a:pos x="102" y="6"/>
                    </a:cxn>
                    <a:cxn ang="0">
                      <a:pos x="12" y="6"/>
                    </a:cxn>
                  </a:cxnLst>
                  <a:rect l="0" t="0" r="r" b="b"/>
                  <a:pathLst>
                    <a:path w="150" h="35">
                      <a:moveTo>
                        <a:pt x="12" y="6"/>
                      </a:moveTo>
                      <a:lnTo>
                        <a:pt x="0" y="19"/>
                      </a:lnTo>
                      <a:lnTo>
                        <a:pt x="89" y="19"/>
                      </a:lnTo>
                      <a:lnTo>
                        <a:pt x="76" y="35"/>
                      </a:lnTo>
                      <a:lnTo>
                        <a:pt x="150" y="16"/>
                      </a:lnTo>
                      <a:lnTo>
                        <a:pt x="111" y="0"/>
                      </a:lnTo>
                      <a:lnTo>
                        <a:pt x="102" y="6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9" name="Freeform 110"/>
                <p:cNvSpPr>
                  <a:spLocks noChangeArrowheads="1"/>
                </p:cNvSpPr>
                <p:nvPr/>
              </p:nvSpPr>
              <p:spPr bwMode="auto">
                <a:xfrm flipH="1">
                  <a:off x="1225" y="2265"/>
                  <a:ext cx="168" cy="41"/>
                </a:xfrm>
                <a:custGeom>
                  <a:avLst/>
                  <a:gdLst/>
                  <a:ahLst/>
                  <a:cxnLst>
                    <a:cxn ang="0">
                      <a:pos x="12" y="6"/>
                    </a:cxn>
                    <a:cxn ang="0">
                      <a:pos x="0" y="19"/>
                    </a:cxn>
                    <a:cxn ang="0">
                      <a:pos x="89" y="19"/>
                    </a:cxn>
                    <a:cxn ang="0">
                      <a:pos x="76" y="35"/>
                    </a:cxn>
                    <a:cxn ang="0">
                      <a:pos x="150" y="16"/>
                    </a:cxn>
                    <a:cxn ang="0">
                      <a:pos x="111" y="0"/>
                    </a:cxn>
                    <a:cxn ang="0">
                      <a:pos x="102" y="6"/>
                    </a:cxn>
                    <a:cxn ang="0">
                      <a:pos x="12" y="6"/>
                    </a:cxn>
                  </a:cxnLst>
                  <a:rect l="0" t="0" r="r" b="b"/>
                  <a:pathLst>
                    <a:path w="150" h="35">
                      <a:moveTo>
                        <a:pt x="12" y="6"/>
                      </a:moveTo>
                      <a:lnTo>
                        <a:pt x="0" y="19"/>
                      </a:lnTo>
                      <a:lnTo>
                        <a:pt x="89" y="19"/>
                      </a:lnTo>
                      <a:lnTo>
                        <a:pt x="76" y="35"/>
                      </a:lnTo>
                      <a:lnTo>
                        <a:pt x="150" y="16"/>
                      </a:lnTo>
                      <a:lnTo>
                        <a:pt x="111" y="0"/>
                      </a:lnTo>
                      <a:lnTo>
                        <a:pt x="102" y="6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" name="Freeform 111"/>
                <p:cNvSpPr>
                  <a:spLocks noChangeArrowheads="1"/>
                </p:cNvSpPr>
                <p:nvPr/>
              </p:nvSpPr>
              <p:spPr bwMode="auto">
                <a:xfrm flipH="1">
                  <a:off x="1174" y="2211"/>
                  <a:ext cx="168" cy="46"/>
                </a:xfrm>
                <a:custGeom>
                  <a:avLst/>
                  <a:gdLst/>
                  <a:ahLst/>
                  <a:cxnLst>
                    <a:cxn ang="0">
                      <a:pos x="13" y="10"/>
                    </a:cxn>
                    <a:cxn ang="0">
                      <a:pos x="0" y="23"/>
                    </a:cxn>
                    <a:cxn ang="0">
                      <a:pos x="90" y="23"/>
                    </a:cxn>
                    <a:cxn ang="0">
                      <a:pos x="74" y="39"/>
                    </a:cxn>
                    <a:cxn ang="0">
                      <a:pos x="150" y="16"/>
                    </a:cxn>
                    <a:cxn ang="0">
                      <a:pos x="109" y="0"/>
                    </a:cxn>
                    <a:cxn ang="0">
                      <a:pos x="102" y="10"/>
                    </a:cxn>
                    <a:cxn ang="0">
                      <a:pos x="13" y="10"/>
                    </a:cxn>
                  </a:cxnLst>
                  <a:rect l="0" t="0" r="r" b="b"/>
                  <a:pathLst>
                    <a:path w="150" h="39">
                      <a:moveTo>
                        <a:pt x="13" y="10"/>
                      </a:moveTo>
                      <a:lnTo>
                        <a:pt x="0" y="23"/>
                      </a:lnTo>
                      <a:lnTo>
                        <a:pt x="90" y="23"/>
                      </a:lnTo>
                      <a:lnTo>
                        <a:pt x="74" y="39"/>
                      </a:lnTo>
                      <a:lnTo>
                        <a:pt x="150" y="16"/>
                      </a:lnTo>
                      <a:lnTo>
                        <a:pt x="109" y="0"/>
                      </a:lnTo>
                      <a:lnTo>
                        <a:pt x="102" y="10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" name="Freeform 112"/>
                <p:cNvSpPr>
                  <a:spLocks noChangeArrowheads="1"/>
                </p:cNvSpPr>
                <p:nvPr/>
              </p:nvSpPr>
              <p:spPr bwMode="auto">
                <a:xfrm flipH="1">
                  <a:off x="1174" y="2211"/>
                  <a:ext cx="168" cy="46"/>
                </a:xfrm>
                <a:custGeom>
                  <a:avLst/>
                  <a:gdLst/>
                  <a:ahLst/>
                  <a:cxnLst>
                    <a:cxn ang="0">
                      <a:pos x="13" y="10"/>
                    </a:cxn>
                    <a:cxn ang="0">
                      <a:pos x="0" y="23"/>
                    </a:cxn>
                    <a:cxn ang="0">
                      <a:pos x="90" y="23"/>
                    </a:cxn>
                    <a:cxn ang="0">
                      <a:pos x="74" y="39"/>
                    </a:cxn>
                    <a:cxn ang="0">
                      <a:pos x="150" y="16"/>
                    </a:cxn>
                    <a:cxn ang="0">
                      <a:pos x="109" y="0"/>
                    </a:cxn>
                    <a:cxn ang="0">
                      <a:pos x="102" y="10"/>
                    </a:cxn>
                    <a:cxn ang="0">
                      <a:pos x="13" y="10"/>
                    </a:cxn>
                  </a:cxnLst>
                  <a:rect l="0" t="0" r="r" b="b"/>
                  <a:pathLst>
                    <a:path w="150" h="39">
                      <a:moveTo>
                        <a:pt x="13" y="10"/>
                      </a:moveTo>
                      <a:lnTo>
                        <a:pt x="0" y="23"/>
                      </a:lnTo>
                      <a:lnTo>
                        <a:pt x="90" y="23"/>
                      </a:lnTo>
                      <a:lnTo>
                        <a:pt x="74" y="39"/>
                      </a:lnTo>
                      <a:lnTo>
                        <a:pt x="150" y="16"/>
                      </a:lnTo>
                      <a:lnTo>
                        <a:pt x="109" y="0"/>
                      </a:lnTo>
                      <a:lnTo>
                        <a:pt x="102" y="10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" name="Freeform 113"/>
                <p:cNvSpPr>
                  <a:spLocks noChangeArrowheads="1"/>
                </p:cNvSpPr>
                <p:nvPr/>
              </p:nvSpPr>
              <p:spPr bwMode="auto">
                <a:xfrm flipH="1">
                  <a:off x="1401" y="2281"/>
                  <a:ext cx="168" cy="41"/>
                </a:xfrm>
                <a:custGeom>
                  <a:avLst/>
                  <a:gdLst/>
                  <a:ahLst/>
                  <a:cxnLst>
                    <a:cxn ang="0">
                      <a:pos x="137" y="28"/>
                    </a:cxn>
                    <a:cxn ang="0">
                      <a:pos x="150" y="16"/>
                    </a:cxn>
                    <a:cxn ang="0">
                      <a:pos x="58" y="16"/>
                    </a:cxn>
                    <a:cxn ang="0">
                      <a:pos x="74" y="0"/>
                    </a:cxn>
                    <a:cxn ang="0">
                      <a:pos x="0" y="19"/>
                    </a:cxn>
                    <a:cxn ang="0">
                      <a:pos x="38" y="35"/>
                    </a:cxn>
                    <a:cxn ang="0">
                      <a:pos x="45" y="28"/>
                    </a:cxn>
                    <a:cxn ang="0">
                      <a:pos x="137" y="28"/>
                    </a:cxn>
                  </a:cxnLst>
                  <a:rect l="0" t="0" r="r" b="b"/>
                  <a:pathLst>
                    <a:path w="150" h="35">
                      <a:moveTo>
                        <a:pt x="137" y="28"/>
                      </a:moveTo>
                      <a:lnTo>
                        <a:pt x="150" y="16"/>
                      </a:lnTo>
                      <a:lnTo>
                        <a:pt x="58" y="16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38" y="35"/>
                      </a:lnTo>
                      <a:lnTo>
                        <a:pt x="45" y="28"/>
                      </a:lnTo>
                      <a:lnTo>
                        <a:pt x="137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" name="Freeform 114"/>
                <p:cNvSpPr>
                  <a:spLocks noChangeArrowheads="1"/>
                </p:cNvSpPr>
                <p:nvPr/>
              </p:nvSpPr>
              <p:spPr bwMode="auto">
                <a:xfrm flipH="1">
                  <a:off x="1401" y="2281"/>
                  <a:ext cx="168" cy="41"/>
                </a:xfrm>
                <a:custGeom>
                  <a:avLst/>
                  <a:gdLst/>
                  <a:ahLst/>
                  <a:cxnLst>
                    <a:cxn ang="0">
                      <a:pos x="137" y="28"/>
                    </a:cxn>
                    <a:cxn ang="0">
                      <a:pos x="150" y="16"/>
                    </a:cxn>
                    <a:cxn ang="0">
                      <a:pos x="58" y="16"/>
                    </a:cxn>
                    <a:cxn ang="0">
                      <a:pos x="74" y="0"/>
                    </a:cxn>
                    <a:cxn ang="0">
                      <a:pos x="0" y="19"/>
                    </a:cxn>
                    <a:cxn ang="0">
                      <a:pos x="38" y="35"/>
                    </a:cxn>
                    <a:cxn ang="0">
                      <a:pos x="45" y="28"/>
                    </a:cxn>
                    <a:cxn ang="0">
                      <a:pos x="137" y="28"/>
                    </a:cxn>
                  </a:cxnLst>
                  <a:rect l="0" t="0" r="r" b="b"/>
                  <a:pathLst>
                    <a:path w="150" h="35">
                      <a:moveTo>
                        <a:pt x="137" y="28"/>
                      </a:moveTo>
                      <a:lnTo>
                        <a:pt x="150" y="16"/>
                      </a:lnTo>
                      <a:lnTo>
                        <a:pt x="58" y="16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38" y="35"/>
                      </a:lnTo>
                      <a:lnTo>
                        <a:pt x="45" y="28"/>
                      </a:lnTo>
                      <a:lnTo>
                        <a:pt x="137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" name="Freeform 115"/>
                <p:cNvSpPr>
                  <a:spLocks noChangeArrowheads="1"/>
                </p:cNvSpPr>
                <p:nvPr/>
              </p:nvSpPr>
              <p:spPr bwMode="auto">
                <a:xfrm flipH="1">
                  <a:off x="1352" y="2227"/>
                  <a:ext cx="168" cy="45"/>
                </a:xfrm>
                <a:custGeom>
                  <a:avLst/>
                  <a:gdLst/>
                  <a:ahLst/>
                  <a:cxnLst>
                    <a:cxn ang="0">
                      <a:pos x="137" y="29"/>
                    </a:cxn>
                    <a:cxn ang="0">
                      <a:pos x="150" y="16"/>
                    </a:cxn>
                    <a:cxn ang="0">
                      <a:pos x="60" y="16"/>
                    </a:cxn>
                    <a:cxn ang="0">
                      <a:pos x="76" y="0"/>
                    </a:cxn>
                    <a:cxn ang="0">
                      <a:pos x="0" y="22"/>
                    </a:cxn>
                    <a:cxn ang="0">
                      <a:pos x="41" y="38"/>
                    </a:cxn>
                    <a:cxn ang="0">
                      <a:pos x="47" y="29"/>
                    </a:cxn>
                    <a:cxn ang="0">
                      <a:pos x="137" y="29"/>
                    </a:cxn>
                  </a:cxnLst>
                  <a:rect l="0" t="0" r="r" b="b"/>
                  <a:pathLst>
                    <a:path w="150" h="38">
                      <a:moveTo>
                        <a:pt x="137" y="29"/>
                      </a:moveTo>
                      <a:lnTo>
                        <a:pt x="150" y="16"/>
                      </a:lnTo>
                      <a:lnTo>
                        <a:pt x="60" y="16"/>
                      </a:lnTo>
                      <a:lnTo>
                        <a:pt x="76" y="0"/>
                      </a:lnTo>
                      <a:lnTo>
                        <a:pt x="0" y="22"/>
                      </a:lnTo>
                      <a:lnTo>
                        <a:pt x="41" y="38"/>
                      </a:lnTo>
                      <a:lnTo>
                        <a:pt x="47" y="29"/>
                      </a:lnTo>
                      <a:lnTo>
                        <a:pt x="137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" name="Freeform 116"/>
                <p:cNvSpPr>
                  <a:spLocks noChangeArrowheads="1"/>
                </p:cNvSpPr>
                <p:nvPr/>
              </p:nvSpPr>
              <p:spPr bwMode="auto">
                <a:xfrm flipH="1">
                  <a:off x="1352" y="2227"/>
                  <a:ext cx="168" cy="45"/>
                </a:xfrm>
                <a:custGeom>
                  <a:avLst/>
                  <a:gdLst/>
                  <a:ahLst/>
                  <a:cxnLst>
                    <a:cxn ang="0">
                      <a:pos x="137" y="29"/>
                    </a:cxn>
                    <a:cxn ang="0">
                      <a:pos x="150" y="16"/>
                    </a:cxn>
                    <a:cxn ang="0">
                      <a:pos x="60" y="16"/>
                    </a:cxn>
                    <a:cxn ang="0">
                      <a:pos x="76" y="0"/>
                    </a:cxn>
                    <a:cxn ang="0">
                      <a:pos x="0" y="22"/>
                    </a:cxn>
                    <a:cxn ang="0">
                      <a:pos x="41" y="38"/>
                    </a:cxn>
                    <a:cxn ang="0">
                      <a:pos x="47" y="29"/>
                    </a:cxn>
                    <a:cxn ang="0">
                      <a:pos x="137" y="29"/>
                    </a:cxn>
                  </a:cxnLst>
                  <a:rect l="0" t="0" r="r" b="b"/>
                  <a:pathLst>
                    <a:path w="150" h="38">
                      <a:moveTo>
                        <a:pt x="137" y="29"/>
                      </a:moveTo>
                      <a:lnTo>
                        <a:pt x="150" y="16"/>
                      </a:lnTo>
                      <a:lnTo>
                        <a:pt x="60" y="16"/>
                      </a:lnTo>
                      <a:lnTo>
                        <a:pt x="76" y="0"/>
                      </a:lnTo>
                      <a:lnTo>
                        <a:pt x="0" y="22"/>
                      </a:lnTo>
                      <a:lnTo>
                        <a:pt x="41" y="38"/>
                      </a:lnTo>
                      <a:lnTo>
                        <a:pt x="47" y="29"/>
                      </a:lnTo>
                      <a:lnTo>
                        <a:pt x="137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69" name="Group 117"/>
              <p:cNvGrpSpPr>
                <a:grpSpLocks/>
              </p:cNvGrpSpPr>
              <p:nvPr/>
            </p:nvGrpSpPr>
            <p:grpSpPr bwMode="auto">
              <a:xfrm>
                <a:off x="1171" y="2215"/>
                <a:ext cx="393" cy="111"/>
                <a:chOff x="1171" y="2215"/>
                <a:chExt cx="393" cy="111"/>
              </a:xfrm>
            </p:grpSpPr>
            <p:sp>
              <p:nvSpPr>
                <p:cNvPr id="70" name="Freeform 118"/>
                <p:cNvSpPr>
                  <a:spLocks noChangeArrowheads="1"/>
                </p:cNvSpPr>
                <p:nvPr/>
              </p:nvSpPr>
              <p:spPr bwMode="auto">
                <a:xfrm flipH="1">
                  <a:off x="1220" y="2269"/>
                  <a:ext cx="168" cy="41"/>
                </a:xfrm>
                <a:custGeom>
                  <a:avLst/>
                  <a:gdLst/>
                  <a:ahLst/>
                  <a:cxnLst>
                    <a:cxn ang="0">
                      <a:pos x="13" y="6"/>
                    </a:cxn>
                    <a:cxn ang="0">
                      <a:pos x="0" y="19"/>
                    </a:cxn>
                    <a:cxn ang="0">
                      <a:pos x="89" y="19"/>
                    </a:cxn>
                    <a:cxn ang="0">
                      <a:pos x="76" y="35"/>
                    </a:cxn>
                    <a:cxn ang="0">
                      <a:pos x="150" y="16"/>
                    </a:cxn>
                    <a:cxn ang="0">
                      <a:pos x="112" y="0"/>
                    </a:cxn>
                    <a:cxn ang="0">
                      <a:pos x="102" y="6"/>
                    </a:cxn>
                    <a:cxn ang="0">
                      <a:pos x="13" y="6"/>
                    </a:cxn>
                  </a:cxnLst>
                  <a:rect l="0" t="0" r="r" b="b"/>
                  <a:pathLst>
                    <a:path w="150" h="35">
                      <a:moveTo>
                        <a:pt x="13" y="6"/>
                      </a:moveTo>
                      <a:lnTo>
                        <a:pt x="0" y="19"/>
                      </a:lnTo>
                      <a:lnTo>
                        <a:pt x="89" y="19"/>
                      </a:lnTo>
                      <a:lnTo>
                        <a:pt x="76" y="35"/>
                      </a:lnTo>
                      <a:lnTo>
                        <a:pt x="150" y="16"/>
                      </a:lnTo>
                      <a:lnTo>
                        <a:pt x="112" y="0"/>
                      </a:lnTo>
                      <a:lnTo>
                        <a:pt x="102" y="6"/>
                      </a:lnTo>
                      <a:lnTo>
                        <a:pt x="13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1" name="Freeform 119"/>
                <p:cNvSpPr>
                  <a:spLocks noChangeArrowheads="1"/>
                </p:cNvSpPr>
                <p:nvPr/>
              </p:nvSpPr>
              <p:spPr bwMode="auto">
                <a:xfrm flipH="1">
                  <a:off x="1220" y="2269"/>
                  <a:ext cx="168" cy="41"/>
                </a:xfrm>
                <a:custGeom>
                  <a:avLst/>
                  <a:gdLst/>
                  <a:ahLst/>
                  <a:cxnLst>
                    <a:cxn ang="0">
                      <a:pos x="13" y="6"/>
                    </a:cxn>
                    <a:cxn ang="0">
                      <a:pos x="0" y="19"/>
                    </a:cxn>
                    <a:cxn ang="0">
                      <a:pos x="89" y="19"/>
                    </a:cxn>
                    <a:cxn ang="0">
                      <a:pos x="76" y="35"/>
                    </a:cxn>
                    <a:cxn ang="0">
                      <a:pos x="150" y="16"/>
                    </a:cxn>
                    <a:cxn ang="0">
                      <a:pos x="112" y="0"/>
                    </a:cxn>
                    <a:cxn ang="0">
                      <a:pos x="102" y="6"/>
                    </a:cxn>
                    <a:cxn ang="0">
                      <a:pos x="13" y="6"/>
                    </a:cxn>
                  </a:cxnLst>
                  <a:rect l="0" t="0" r="r" b="b"/>
                  <a:pathLst>
                    <a:path w="150" h="35">
                      <a:moveTo>
                        <a:pt x="13" y="6"/>
                      </a:moveTo>
                      <a:lnTo>
                        <a:pt x="0" y="19"/>
                      </a:lnTo>
                      <a:lnTo>
                        <a:pt x="89" y="19"/>
                      </a:lnTo>
                      <a:lnTo>
                        <a:pt x="76" y="35"/>
                      </a:lnTo>
                      <a:lnTo>
                        <a:pt x="150" y="16"/>
                      </a:lnTo>
                      <a:lnTo>
                        <a:pt x="112" y="0"/>
                      </a:lnTo>
                      <a:lnTo>
                        <a:pt x="102" y="6"/>
                      </a:lnTo>
                      <a:lnTo>
                        <a:pt x="13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2" name="Freeform 120"/>
                <p:cNvSpPr>
                  <a:spLocks noChangeArrowheads="1"/>
                </p:cNvSpPr>
                <p:nvPr/>
              </p:nvSpPr>
              <p:spPr bwMode="auto">
                <a:xfrm flipH="1">
                  <a:off x="1171" y="2215"/>
                  <a:ext cx="169" cy="46"/>
                </a:xfrm>
                <a:custGeom>
                  <a:avLst/>
                  <a:gdLst/>
                  <a:ahLst/>
                  <a:cxnLst>
                    <a:cxn ang="0">
                      <a:pos x="13" y="10"/>
                    </a:cxn>
                    <a:cxn ang="0">
                      <a:pos x="0" y="23"/>
                    </a:cxn>
                    <a:cxn ang="0">
                      <a:pos x="90" y="23"/>
                    </a:cxn>
                    <a:cxn ang="0">
                      <a:pos x="74" y="39"/>
                    </a:cxn>
                    <a:cxn ang="0">
                      <a:pos x="151" y="16"/>
                    </a:cxn>
                    <a:cxn ang="0">
                      <a:pos x="109" y="0"/>
                    </a:cxn>
                    <a:cxn ang="0">
                      <a:pos x="103" y="10"/>
                    </a:cxn>
                    <a:cxn ang="0">
                      <a:pos x="13" y="10"/>
                    </a:cxn>
                  </a:cxnLst>
                  <a:rect l="0" t="0" r="r" b="b"/>
                  <a:pathLst>
                    <a:path w="151" h="39">
                      <a:moveTo>
                        <a:pt x="13" y="10"/>
                      </a:moveTo>
                      <a:lnTo>
                        <a:pt x="0" y="23"/>
                      </a:lnTo>
                      <a:lnTo>
                        <a:pt x="90" y="23"/>
                      </a:lnTo>
                      <a:lnTo>
                        <a:pt x="74" y="39"/>
                      </a:lnTo>
                      <a:lnTo>
                        <a:pt x="151" y="16"/>
                      </a:lnTo>
                      <a:lnTo>
                        <a:pt x="109" y="0"/>
                      </a:lnTo>
                      <a:lnTo>
                        <a:pt x="103" y="10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3" name="Freeform 121"/>
                <p:cNvSpPr>
                  <a:spLocks noChangeArrowheads="1"/>
                </p:cNvSpPr>
                <p:nvPr/>
              </p:nvSpPr>
              <p:spPr bwMode="auto">
                <a:xfrm flipH="1">
                  <a:off x="1171" y="2215"/>
                  <a:ext cx="169" cy="46"/>
                </a:xfrm>
                <a:custGeom>
                  <a:avLst/>
                  <a:gdLst/>
                  <a:ahLst/>
                  <a:cxnLst>
                    <a:cxn ang="0">
                      <a:pos x="13" y="10"/>
                    </a:cxn>
                    <a:cxn ang="0">
                      <a:pos x="0" y="23"/>
                    </a:cxn>
                    <a:cxn ang="0">
                      <a:pos x="90" y="23"/>
                    </a:cxn>
                    <a:cxn ang="0">
                      <a:pos x="74" y="39"/>
                    </a:cxn>
                    <a:cxn ang="0">
                      <a:pos x="151" y="16"/>
                    </a:cxn>
                    <a:cxn ang="0">
                      <a:pos x="109" y="0"/>
                    </a:cxn>
                    <a:cxn ang="0">
                      <a:pos x="103" y="10"/>
                    </a:cxn>
                    <a:cxn ang="0">
                      <a:pos x="13" y="10"/>
                    </a:cxn>
                  </a:cxnLst>
                  <a:rect l="0" t="0" r="r" b="b"/>
                  <a:pathLst>
                    <a:path w="151" h="39">
                      <a:moveTo>
                        <a:pt x="13" y="10"/>
                      </a:moveTo>
                      <a:lnTo>
                        <a:pt x="0" y="23"/>
                      </a:lnTo>
                      <a:lnTo>
                        <a:pt x="90" y="23"/>
                      </a:lnTo>
                      <a:lnTo>
                        <a:pt x="74" y="39"/>
                      </a:lnTo>
                      <a:lnTo>
                        <a:pt x="151" y="16"/>
                      </a:lnTo>
                      <a:lnTo>
                        <a:pt x="109" y="0"/>
                      </a:lnTo>
                      <a:lnTo>
                        <a:pt x="103" y="10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4" name="Freeform 122"/>
                <p:cNvSpPr>
                  <a:spLocks noChangeArrowheads="1"/>
                </p:cNvSpPr>
                <p:nvPr/>
              </p:nvSpPr>
              <p:spPr bwMode="auto">
                <a:xfrm flipH="1">
                  <a:off x="1396" y="2284"/>
                  <a:ext cx="168" cy="42"/>
                </a:xfrm>
                <a:custGeom>
                  <a:avLst/>
                  <a:gdLst/>
                  <a:ahLst/>
                  <a:cxnLst>
                    <a:cxn ang="0">
                      <a:pos x="138" y="29"/>
                    </a:cxn>
                    <a:cxn ang="0">
                      <a:pos x="150" y="16"/>
                    </a:cxn>
                    <a:cxn ang="0">
                      <a:pos x="58" y="16"/>
                    </a:cxn>
                    <a:cxn ang="0">
                      <a:pos x="74" y="0"/>
                    </a:cxn>
                    <a:cxn ang="0">
                      <a:pos x="0" y="19"/>
                    </a:cxn>
                    <a:cxn ang="0">
                      <a:pos x="39" y="35"/>
                    </a:cxn>
                    <a:cxn ang="0">
                      <a:pos x="45" y="29"/>
                    </a:cxn>
                    <a:cxn ang="0">
                      <a:pos x="138" y="29"/>
                    </a:cxn>
                  </a:cxnLst>
                  <a:rect l="0" t="0" r="r" b="b"/>
                  <a:pathLst>
                    <a:path w="150" h="35">
                      <a:moveTo>
                        <a:pt x="138" y="29"/>
                      </a:moveTo>
                      <a:lnTo>
                        <a:pt x="150" y="16"/>
                      </a:lnTo>
                      <a:lnTo>
                        <a:pt x="58" y="16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39" y="35"/>
                      </a:lnTo>
                      <a:lnTo>
                        <a:pt x="45" y="29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5" name="Freeform 123"/>
                <p:cNvSpPr>
                  <a:spLocks noChangeArrowheads="1"/>
                </p:cNvSpPr>
                <p:nvPr/>
              </p:nvSpPr>
              <p:spPr bwMode="auto">
                <a:xfrm flipH="1">
                  <a:off x="1396" y="2284"/>
                  <a:ext cx="168" cy="42"/>
                </a:xfrm>
                <a:custGeom>
                  <a:avLst/>
                  <a:gdLst/>
                  <a:ahLst/>
                  <a:cxnLst>
                    <a:cxn ang="0">
                      <a:pos x="138" y="29"/>
                    </a:cxn>
                    <a:cxn ang="0">
                      <a:pos x="150" y="16"/>
                    </a:cxn>
                    <a:cxn ang="0">
                      <a:pos x="58" y="16"/>
                    </a:cxn>
                    <a:cxn ang="0">
                      <a:pos x="74" y="0"/>
                    </a:cxn>
                    <a:cxn ang="0">
                      <a:pos x="0" y="19"/>
                    </a:cxn>
                    <a:cxn ang="0">
                      <a:pos x="39" y="35"/>
                    </a:cxn>
                    <a:cxn ang="0">
                      <a:pos x="45" y="29"/>
                    </a:cxn>
                    <a:cxn ang="0">
                      <a:pos x="138" y="29"/>
                    </a:cxn>
                  </a:cxnLst>
                  <a:rect l="0" t="0" r="r" b="b"/>
                  <a:pathLst>
                    <a:path w="150" h="35">
                      <a:moveTo>
                        <a:pt x="138" y="29"/>
                      </a:moveTo>
                      <a:lnTo>
                        <a:pt x="150" y="16"/>
                      </a:lnTo>
                      <a:lnTo>
                        <a:pt x="58" y="16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39" y="35"/>
                      </a:lnTo>
                      <a:lnTo>
                        <a:pt x="45" y="29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6" name="Freeform 124"/>
                <p:cNvSpPr>
                  <a:spLocks noChangeArrowheads="1"/>
                </p:cNvSpPr>
                <p:nvPr/>
              </p:nvSpPr>
              <p:spPr bwMode="auto">
                <a:xfrm flipH="1">
                  <a:off x="1350" y="2231"/>
                  <a:ext cx="168" cy="45"/>
                </a:xfrm>
                <a:custGeom>
                  <a:avLst/>
                  <a:gdLst/>
                  <a:ahLst/>
                  <a:cxnLst>
                    <a:cxn ang="0">
                      <a:pos x="137" y="29"/>
                    </a:cxn>
                    <a:cxn ang="0">
                      <a:pos x="150" y="16"/>
                    </a:cxn>
                    <a:cxn ang="0">
                      <a:pos x="60" y="16"/>
                    </a:cxn>
                    <a:cxn ang="0">
                      <a:pos x="76" y="0"/>
                    </a:cxn>
                    <a:cxn ang="0">
                      <a:pos x="0" y="23"/>
                    </a:cxn>
                    <a:cxn ang="0">
                      <a:pos x="41" y="38"/>
                    </a:cxn>
                    <a:cxn ang="0">
                      <a:pos x="48" y="29"/>
                    </a:cxn>
                    <a:cxn ang="0">
                      <a:pos x="137" y="29"/>
                    </a:cxn>
                  </a:cxnLst>
                  <a:rect l="0" t="0" r="r" b="b"/>
                  <a:pathLst>
                    <a:path w="150" h="38">
                      <a:moveTo>
                        <a:pt x="137" y="29"/>
                      </a:moveTo>
                      <a:lnTo>
                        <a:pt x="150" y="16"/>
                      </a:lnTo>
                      <a:lnTo>
                        <a:pt x="60" y="16"/>
                      </a:lnTo>
                      <a:lnTo>
                        <a:pt x="76" y="0"/>
                      </a:lnTo>
                      <a:lnTo>
                        <a:pt x="0" y="23"/>
                      </a:lnTo>
                      <a:lnTo>
                        <a:pt x="41" y="38"/>
                      </a:lnTo>
                      <a:lnTo>
                        <a:pt x="48" y="29"/>
                      </a:lnTo>
                      <a:lnTo>
                        <a:pt x="137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7" name="Freeform 125"/>
                <p:cNvSpPr>
                  <a:spLocks noChangeArrowheads="1"/>
                </p:cNvSpPr>
                <p:nvPr/>
              </p:nvSpPr>
              <p:spPr bwMode="auto">
                <a:xfrm flipH="1">
                  <a:off x="1350" y="2231"/>
                  <a:ext cx="168" cy="45"/>
                </a:xfrm>
                <a:custGeom>
                  <a:avLst/>
                  <a:gdLst/>
                  <a:ahLst/>
                  <a:cxnLst>
                    <a:cxn ang="0">
                      <a:pos x="137" y="29"/>
                    </a:cxn>
                    <a:cxn ang="0">
                      <a:pos x="150" y="16"/>
                    </a:cxn>
                    <a:cxn ang="0">
                      <a:pos x="60" y="16"/>
                    </a:cxn>
                    <a:cxn ang="0">
                      <a:pos x="76" y="0"/>
                    </a:cxn>
                    <a:cxn ang="0">
                      <a:pos x="0" y="23"/>
                    </a:cxn>
                    <a:cxn ang="0">
                      <a:pos x="41" y="38"/>
                    </a:cxn>
                    <a:cxn ang="0">
                      <a:pos x="48" y="29"/>
                    </a:cxn>
                    <a:cxn ang="0">
                      <a:pos x="137" y="29"/>
                    </a:cxn>
                  </a:cxnLst>
                  <a:rect l="0" t="0" r="r" b="b"/>
                  <a:pathLst>
                    <a:path w="150" h="38">
                      <a:moveTo>
                        <a:pt x="137" y="29"/>
                      </a:moveTo>
                      <a:lnTo>
                        <a:pt x="150" y="16"/>
                      </a:lnTo>
                      <a:lnTo>
                        <a:pt x="60" y="16"/>
                      </a:lnTo>
                      <a:lnTo>
                        <a:pt x="76" y="0"/>
                      </a:lnTo>
                      <a:lnTo>
                        <a:pt x="0" y="23"/>
                      </a:lnTo>
                      <a:lnTo>
                        <a:pt x="41" y="38"/>
                      </a:lnTo>
                      <a:lnTo>
                        <a:pt x="48" y="29"/>
                      </a:lnTo>
                      <a:lnTo>
                        <a:pt x="137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defPPr>
                    <a:defRPr lang="en-GB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400" kern="1200">
                      <a:solidFill>
                        <a:schemeClr val="bg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pic>
        <p:nvPicPr>
          <p:cNvPr id="56" name="Picture 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9100" y="4030682"/>
            <a:ext cx="393700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57" name="Group 128"/>
          <p:cNvGrpSpPr>
            <a:grpSpLocks/>
          </p:cNvGrpSpPr>
          <p:nvPr/>
        </p:nvGrpSpPr>
        <p:grpSpPr bwMode="auto">
          <a:xfrm>
            <a:off x="3048960" y="2071707"/>
            <a:ext cx="3160120" cy="3505201"/>
            <a:chOff x="1920" y="1632"/>
            <a:chExt cx="1990" cy="2208"/>
          </a:xfrm>
        </p:grpSpPr>
        <p:sp>
          <p:nvSpPr>
            <p:cNvPr id="64" name="Line 129"/>
            <p:cNvSpPr>
              <a:spLocks noChangeShapeType="1"/>
            </p:cNvSpPr>
            <p:nvPr/>
          </p:nvSpPr>
          <p:spPr bwMode="auto">
            <a:xfrm>
              <a:off x="1920" y="1632"/>
              <a:ext cx="1" cy="220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/>
            <a:lstStyle>
              <a:defPPr>
                <a:defRPr lang="en-GB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Line 130"/>
            <p:cNvSpPr>
              <a:spLocks noChangeShapeType="1"/>
            </p:cNvSpPr>
            <p:nvPr/>
          </p:nvSpPr>
          <p:spPr bwMode="auto">
            <a:xfrm>
              <a:off x="3909" y="1632"/>
              <a:ext cx="1" cy="220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/>
            <a:lstStyle>
              <a:defPPr>
                <a:defRPr lang="en-GB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2400" kern="1200">
                  <a:solidFill>
                    <a:schemeClr val="bg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8" name="Line 131"/>
          <p:cNvSpPr>
            <a:spLocks noChangeShapeType="1"/>
          </p:cNvSpPr>
          <p:nvPr/>
        </p:nvSpPr>
        <p:spPr bwMode="auto">
          <a:xfrm>
            <a:off x="347663" y="6121421"/>
            <a:ext cx="719137" cy="1588"/>
          </a:xfrm>
          <a:prstGeom prst="line">
            <a:avLst/>
          </a:prstGeom>
          <a:noFill/>
          <a:ln w="34920">
            <a:solidFill>
              <a:srgbClr val="CECECE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Line 132"/>
          <p:cNvSpPr>
            <a:spLocks noChangeShapeType="1"/>
          </p:cNvSpPr>
          <p:nvPr/>
        </p:nvSpPr>
        <p:spPr bwMode="auto">
          <a:xfrm>
            <a:off x="347663" y="6316684"/>
            <a:ext cx="719137" cy="1587"/>
          </a:xfrm>
          <a:prstGeom prst="line">
            <a:avLst/>
          </a:prstGeom>
          <a:noFill/>
          <a:ln w="28440">
            <a:solidFill>
              <a:srgbClr val="F8A55A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Line 133"/>
          <p:cNvSpPr>
            <a:spLocks noChangeShapeType="1"/>
          </p:cNvSpPr>
          <p:nvPr/>
        </p:nvSpPr>
        <p:spPr bwMode="auto">
          <a:xfrm>
            <a:off x="347663" y="5927746"/>
            <a:ext cx="719137" cy="1588"/>
          </a:xfrm>
          <a:prstGeom prst="line">
            <a:avLst/>
          </a:prstGeom>
          <a:noFill/>
          <a:ln w="34920">
            <a:solidFill>
              <a:srgbClr val="9CD2E8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 Box 134"/>
          <p:cNvSpPr txBox="1">
            <a:spLocks noChangeArrowheads="1"/>
          </p:cNvSpPr>
          <p:nvPr/>
        </p:nvSpPr>
        <p:spPr bwMode="auto">
          <a:xfrm>
            <a:off x="1031875" y="5867421"/>
            <a:ext cx="1800225" cy="252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lnSpc>
                <a:spcPct val="40000"/>
              </a:lnSpc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Layer 3 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IP</a:t>
            </a:r>
            <a:r>
              <a:rPr lang="ar-SA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‏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 Box 135"/>
          <p:cNvSpPr txBox="1">
            <a:spLocks noChangeArrowheads="1"/>
          </p:cNvSpPr>
          <p:nvPr/>
        </p:nvSpPr>
        <p:spPr bwMode="auto">
          <a:xfrm>
            <a:off x="1031875" y="6057921"/>
            <a:ext cx="1800225" cy="252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lnSpc>
                <a:spcPct val="40000"/>
              </a:lnSpc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Layer 2 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Ethernet</a:t>
            </a:r>
            <a:r>
              <a:rPr lang="ar-SA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‏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 Box 136"/>
          <p:cNvSpPr txBox="1">
            <a:spLocks noChangeArrowheads="1"/>
          </p:cNvSpPr>
          <p:nvPr/>
        </p:nvSpPr>
        <p:spPr bwMode="auto">
          <a:xfrm>
            <a:off x="1031875" y="6248421"/>
            <a:ext cx="2159000" cy="252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lnSpc>
                <a:spcPct val="40000"/>
              </a:lnSpc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Layer 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0-1 DWDM, SONET/SDH 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8" name="Picture 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4000504"/>
            <a:ext cx="393700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0" name="Picture 334" descr="pbb-pbt-plsb_ip-aware_corp_blu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143248"/>
            <a:ext cx="39310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" name="Text Box 353"/>
          <p:cNvSpPr txBox="1">
            <a:spLocks noChangeArrowheads="1"/>
          </p:cNvSpPr>
          <p:nvPr/>
        </p:nvSpPr>
        <p:spPr bwMode="auto">
          <a:xfrm>
            <a:off x="5143504" y="3468687"/>
            <a:ext cx="360363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rIns="36000" anchor="ctr"/>
          <a:lstStyle>
            <a:defPPr>
              <a:defRPr lang="ko-KR"/>
            </a:defPPr>
            <a:lvl1pPr algn="ctr" rtl="0" fontAlgn="base" latinLnBrk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ctr" rtl="0" fontAlgn="base" latinLnBrk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ctr" rtl="0" fontAlgn="base" latinLnBrk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ctr" rtl="0" fontAlgn="base" latinLnBrk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ctr" rtl="0" fontAlgn="base" latinLnBrk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6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6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6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600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altLang="ko-KR" sz="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2" name="Picture 334" descr="pbb-pbt-plsb_ip-aware_corp_blu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62042" y="3143248"/>
            <a:ext cx="39310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" name="Text Box 41"/>
          <p:cNvSpPr txBox="1">
            <a:spLocks noChangeArrowheads="1"/>
          </p:cNvSpPr>
          <p:nvPr/>
        </p:nvSpPr>
        <p:spPr bwMode="auto">
          <a:xfrm>
            <a:off x="650543" y="5214950"/>
            <a:ext cx="1694993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KREONET User</a:t>
            </a:r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제목 4"/>
          <p:cNvSpPr txBox="1">
            <a:spLocks/>
          </p:cNvSpPr>
          <p:nvPr/>
        </p:nvSpPr>
        <p:spPr>
          <a:xfrm>
            <a:off x="379382" y="71414"/>
            <a:ext cx="6407196" cy="42862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휴먼둥근헤드라인" pitchFamily="18" charset="-127"/>
                <a:cs typeface="Arial" pitchFamily="34" charset="0"/>
              </a:rPr>
              <a:t>KREONET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휴먼둥근헤드라인" pitchFamily="18" charset="-127"/>
                <a:cs typeface="Arial" pitchFamily="34" charset="0"/>
              </a:rPr>
              <a:t/>
            </a:r>
            <a:b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휴먼둥근헤드라인" pitchFamily="18" charset="-127"/>
                <a:cs typeface="Arial" pitchFamily="34" charset="0"/>
              </a:rPr>
            </a:br>
            <a:endParaRPr kumimoji="0" lang="ko-KR" altLang="en-US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155" name="직사각형 154"/>
          <p:cNvSpPr/>
          <p:nvPr/>
        </p:nvSpPr>
        <p:spPr>
          <a:xfrm>
            <a:off x="357158" y="928670"/>
            <a:ext cx="5408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7788" indent="-268288" eaLnBrk="0" hangingPunct="0">
              <a:spcBef>
                <a:spcPct val="20000"/>
              </a:spcBef>
            </a:pPr>
            <a:r>
              <a:rPr kumimoji="0" lang="en-US" altLang="ko-KR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KREOENT Hybrid Network Service Architecture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KREONET Dynamic Ethernet Service</a:t>
            </a:r>
            <a:endParaRPr lang="ko-KR" altLang="en-US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ko-KR" smtClean="0"/>
              <a:t>KISTI _</a:t>
            </a:r>
            <a:fld id="{332F20D9-A1D2-4726-9C06-0866C928B89E}" type="slidenum">
              <a:rPr lang="ko-KR" altLang="en-US" b="1" smtClean="0"/>
              <a:pPr/>
              <a:t>9</a:t>
            </a:fld>
            <a:endParaRPr lang="en-US" altLang="ko-KR" b="1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1683" y="1100138"/>
            <a:ext cx="8070845" cy="497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dirty="0" smtClean="0">
                <a:latin typeface="Lucida Sans Unicode" charset="0"/>
                <a:ea typeface="맑은 고딕" pitchFamily="50" charset="-127"/>
              </a:rPr>
              <a:t>KROENET Dynamic Ethernet Service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dirty="0" smtClean="0">
                <a:latin typeface="Lucida Sans Unicode" charset="0"/>
                <a:ea typeface="맑은 고딕" pitchFamily="50" charset="-127"/>
              </a:rPr>
              <a:t>KREONET’s New Approach based on Carrier Ethernet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dirty="0" smtClean="0">
                <a:latin typeface="Lucida Sans Unicode" charset="0"/>
                <a:ea typeface="맑은 고딕" pitchFamily="50" charset="-127"/>
              </a:rPr>
              <a:t> 1:1(End-to End), 1:M, M:N Bandwidth Guaranteed Service</a:t>
            </a:r>
          </a:p>
          <a:p>
            <a:pPr marL="534988" lvl="1" indent="-268288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kumimoji="0" lang="en-US" altLang="ko-KR" dirty="0" smtClean="0">
                <a:latin typeface="Lucida Sans Unicode" charset="0"/>
                <a:ea typeface="맑은 고딕" pitchFamily="50" charset="-127"/>
              </a:rPr>
              <a:t>E-LAN, E-LINE, E-TREE Service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dirty="0" smtClean="0">
                <a:latin typeface="Lucida Sans Unicode" charset="0"/>
                <a:ea typeface="맑은 고딕" pitchFamily="50" charset="-127"/>
              </a:rPr>
              <a:t>PBB(Mac-in-Mac, IEEE 802.1ah), PBB-TE(</a:t>
            </a:r>
            <a:r>
              <a:rPr kumimoji="0" lang="en-AU" altLang="ko-KR" dirty="0" smtClean="0">
                <a:latin typeface="Lucida Sans Unicode" charset="0"/>
                <a:ea typeface="맑은 고딕" pitchFamily="50" charset="-127"/>
              </a:rPr>
              <a:t>IEEE 802.1Qay) </a:t>
            </a:r>
            <a:endParaRPr kumimoji="0" lang="en-US" altLang="ko-KR" dirty="0" smtClean="0">
              <a:latin typeface="Lucida Sans Unicode" charset="0"/>
              <a:ea typeface="맑은 고딕" pitchFamily="50" charset="-127"/>
            </a:endParaRP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dirty="0" smtClean="0">
                <a:latin typeface="Lucida Sans Unicode" charset="0"/>
                <a:ea typeface="맑은 고딕" pitchFamily="50" charset="-127"/>
              </a:rPr>
              <a:t>L2 Optical Private Network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dirty="0" smtClean="0">
                <a:latin typeface="Lucida Sans Unicode" charset="0"/>
                <a:ea typeface="맑은 고딕" pitchFamily="50" charset="-127"/>
              </a:rPr>
              <a:t>Nortel/</a:t>
            </a:r>
            <a:r>
              <a:rPr kumimoji="0" lang="en-US" altLang="ko-KR" dirty="0" err="1" smtClean="0">
                <a:latin typeface="Lucida Sans Unicode" charset="0"/>
                <a:ea typeface="맑은 고딕" pitchFamily="50" charset="-127"/>
              </a:rPr>
              <a:t>Ciena</a:t>
            </a:r>
            <a:r>
              <a:rPr kumimoji="0" lang="en-US" altLang="ko-KR" dirty="0" smtClean="0">
                <a:latin typeface="Lucida Sans Unicode" charset="0"/>
                <a:ea typeface="맑은 고딕" pitchFamily="50" charset="-127"/>
              </a:rPr>
              <a:t> MERS 8610, MESU 1850</a:t>
            </a:r>
          </a:p>
          <a:p>
            <a:pPr marL="77788" indent="-268288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altLang="ko-KR" dirty="0" smtClean="0">
                <a:latin typeface="Lucida Sans Unicode" charset="0"/>
                <a:ea typeface="맑은 고딕" pitchFamily="50" charset="-127"/>
              </a:rPr>
              <a:t>Application: E-KVN (Korea’s E-VLBI), </a:t>
            </a:r>
            <a:r>
              <a:rPr kumimoji="0" lang="en-US" altLang="ko-KR" dirty="0" err="1" smtClean="0">
                <a:latin typeface="Lucida Sans Unicode" charset="0"/>
                <a:ea typeface="맑은 고딕" pitchFamily="50" charset="-127"/>
              </a:rPr>
              <a:t>Openflow@KREONET</a:t>
            </a:r>
            <a:r>
              <a:rPr kumimoji="0" lang="en-US" altLang="ko-KR" dirty="0" smtClean="0">
                <a:latin typeface="Lucida Sans Unicode" charset="0"/>
                <a:ea typeface="맑은 고딕" pitchFamily="50" charset="-127"/>
              </a:rPr>
              <a:t>, </a:t>
            </a:r>
            <a:r>
              <a:rPr kumimoji="0" lang="en-US" altLang="ko-KR" dirty="0" err="1" smtClean="0">
                <a:latin typeface="Lucida Sans Unicode" charset="0"/>
                <a:ea typeface="맑은 고딕" pitchFamily="50" charset="-127"/>
              </a:rPr>
              <a:t>DEFINE_Testbed@KREONET</a:t>
            </a:r>
            <a:r>
              <a:rPr kumimoji="0" lang="en-US" altLang="ko-KR" dirty="0" smtClean="0">
                <a:latin typeface="Lucida Sans Unicode" charset="0"/>
                <a:ea typeface="맑은 고딕" pitchFamily="50" charset="-127"/>
              </a:rPr>
              <a:t> etc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929066"/>
            <a:ext cx="4028284" cy="230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43438" y="6286520"/>
            <a:ext cx="3429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ko-KR" sz="1600" dirty="0" smtClean="0">
                <a:latin typeface="Lucida Sans Unicode" charset="0"/>
                <a:ea typeface="맑은 고딕" pitchFamily="50" charset="-127"/>
              </a:rPr>
              <a:t>&lt;Metro Ethernet Manager&gt;</a:t>
            </a:r>
            <a:endParaRPr kumimoji="0" lang="ko-KR" altLang="en-US" sz="1600" dirty="0" smtClean="0">
              <a:latin typeface="Lucida Sans Unicode" charset="0"/>
              <a:ea typeface="맑은 고딕" pitchFamily="50" charset="-127"/>
            </a:endParaRPr>
          </a:p>
        </p:txBody>
      </p:sp>
      <p:pic>
        <p:nvPicPr>
          <p:cNvPr id="8" name="Picture 11" descr="ceword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174" y="0"/>
            <a:ext cx="192882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225px-MERS-8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000504"/>
            <a:ext cx="1582420" cy="2419344"/>
          </a:xfrm>
          <a:prstGeom prst="rect">
            <a:avLst/>
          </a:prstGeom>
        </p:spPr>
      </p:pic>
      <p:pic>
        <p:nvPicPr>
          <p:cNvPr id="11" name="그림 10" descr="nmesu1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5857892"/>
            <a:ext cx="1870692" cy="4905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28860" y="4429132"/>
            <a:ext cx="142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ko-KR" sz="1600" dirty="0" smtClean="0">
                <a:latin typeface="Lucida Sans Unicode" charset="0"/>
                <a:ea typeface="맑은 고딕" pitchFamily="50" charset="-127"/>
              </a:rPr>
              <a:t>MERS8610</a:t>
            </a:r>
            <a:endParaRPr kumimoji="0" lang="ko-KR" altLang="en-US" sz="1600" dirty="0" smtClean="0">
              <a:latin typeface="Lucida Sans Unicode" charset="0"/>
              <a:ea typeface="맑은 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8860" y="5274246"/>
            <a:ext cx="164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ko-KR" sz="1600" dirty="0" smtClean="0">
                <a:latin typeface="Lucida Sans Unicode" charset="0"/>
                <a:ea typeface="맑은 고딕" pitchFamily="50" charset="-127"/>
              </a:rPr>
              <a:t>MESU1850</a:t>
            </a:r>
            <a:endParaRPr kumimoji="0" lang="ko-KR" altLang="en-US" sz="1600" dirty="0" smtClean="0">
              <a:latin typeface="Lucida Sans Unicode" charset="0"/>
              <a:ea typeface="맑은 고딕" pitchFamily="50" charset="-127"/>
            </a:endParaRPr>
          </a:p>
        </p:txBody>
      </p:sp>
      <p:cxnSp>
        <p:nvCxnSpPr>
          <p:cNvPr id="15" name="직선 화살표 연결선 14"/>
          <p:cNvCxnSpPr/>
          <p:nvPr/>
        </p:nvCxnSpPr>
        <p:spPr>
          <a:xfrm rot="5400000">
            <a:off x="2750331" y="5679297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/>
          <p:nvPr/>
        </p:nvCxnSpPr>
        <p:spPr>
          <a:xfrm rot="10800000">
            <a:off x="2071670" y="4572008"/>
            <a:ext cx="42862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20766</TotalTime>
  <Words>1951</Words>
  <Application>Microsoft Office PowerPoint</Application>
  <PresentationFormat>화면 슬라이드 쇼(4:3)</PresentationFormat>
  <Paragraphs>620</Paragraphs>
  <Slides>38</Slides>
  <Notes>13</Notes>
  <HiddenSlides>2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39" baseType="lpstr">
      <vt:lpstr>Office 테마</vt:lpstr>
      <vt:lpstr>슬라이드 1</vt:lpstr>
      <vt:lpstr>슬라이드 2</vt:lpstr>
      <vt:lpstr>슬라이드 3</vt:lpstr>
      <vt:lpstr>Change in KISTI Organization (2012)</vt:lpstr>
      <vt:lpstr>KREONET </vt:lpstr>
      <vt:lpstr>KREONET Backbone</vt:lpstr>
      <vt:lpstr>KREONET</vt:lpstr>
      <vt:lpstr>슬라이드 8</vt:lpstr>
      <vt:lpstr>KREONET Dynamic Ethernet Service</vt:lpstr>
      <vt:lpstr>E-KVN</vt:lpstr>
      <vt:lpstr>슬라이드 11</vt:lpstr>
      <vt:lpstr>슬라이드 12</vt:lpstr>
      <vt:lpstr>GLIF (Global Lambda Integrated Facility)</vt:lpstr>
      <vt:lpstr>KRLight Facilities</vt:lpstr>
      <vt:lpstr>KRLight Connectivity on GLORIAD-KR</vt:lpstr>
      <vt:lpstr>GLIF Automated GOLE Pilot Project</vt:lpstr>
      <vt:lpstr>Test and Deployment of 100G Transport System</vt:lpstr>
      <vt:lpstr>Test environment</vt:lpstr>
      <vt:lpstr>슬라이드 19</vt:lpstr>
      <vt:lpstr>Applications and Communities</vt:lpstr>
      <vt:lpstr>10 Strategic R&amp;D Support Programs</vt:lpstr>
      <vt:lpstr>e-KVN over KREONET and KRLight</vt:lpstr>
      <vt:lpstr>Real-time Observations on e-KVN</vt:lpstr>
      <vt:lpstr>Korean Data Center for SDO</vt:lpstr>
      <vt:lpstr>슬라이드 25</vt:lpstr>
      <vt:lpstr>슬라이드 26</vt:lpstr>
      <vt:lpstr>NFRI’s KSTAR Project</vt:lpstr>
      <vt:lpstr>OpenFlow@KREONET over KROENET and KRLight</vt:lpstr>
      <vt:lpstr>슬라이드 29</vt:lpstr>
      <vt:lpstr>DEFINE_Testbed@KREONET</vt:lpstr>
      <vt:lpstr>Sharing National Large-scale Experiment Facility</vt:lpstr>
      <vt:lpstr>PLSI (Partnership and Leadership for the nationwide Supercomputing Infrastructure)</vt:lpstr>
      <vt:lpstr>Cyber LAB Project</vt:lpstr>
      <vt:lpstr> </vt:lpstr>
      <vt:lpstr>슬라이드 35</vt:lpstr>
      <vt:lpstr>Future Plan</vt:lpstr>
      <vt:lpstr>(PLAN) Alice Tier1 Center, KISTI GSDC</vt:lpstr>
      <vt:lpstr>슬라이드 38</vt:lpstr>
    </vt:vector>
  </TitlesOfParts>
  <Company>MY_HOME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kjcho</cp:lastModifiedBy>
  <cp:revision>979</cp:revision>
  <dcterms:created xsi:type="dcterms:W3CDTF">2009-10-29T05:12:14Z</dcterms:created>
  <dcterms:modified xsi:type="dcterms:W3CDTF">2012-01-19T06:03:17Z</dcterms:modified>
</cp:coreProperties>
</file>